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7" r:id="rId2"/>
    <p:sldMasterId id="2147483779" r:id="rId3"/>
  </p:sldMasterIdLst>
  <p:notesMasterIdLst>
    <p:notesMasterId r:id="rId63"/>
  </p:notesMasterIdLst>
  <p:handoutMasterIdLst>
    <p:handoutMasterId r:id="rId64"/>
  </p:handoutMasterIdLst>
  <p:sldIdLst>
    <p:sldId id="256" r:id="rId4"/>
    <p:sldId id="257" r:id="rId5"/>
    <p:sldId id="298" r:id="rId6"/>
    <p:sldId id="284" r:id="rId7"/>
    <p:sldId id="285" r:id="rId8"/>
    <p:sldId id="286" r:id="rId9"/>
    <p:sldId id="258" r:id="rId10"/>
    <p:sldId id="280" r:id="rId11"/>
    <p:sldId id="259" r:id="rId12"/>
    <p:sldId id="278" r:id="rId13"/>
    <p:sldId id="260" r:id="rId14"/>
    <p:sldId id="262" r:id="rId15"/>
    <p:sldId id="279" r:id="rId16"/>
    <p:sldId id="263" r:id="rId17"/>
    <p:sldId id="264" r:id="rId18"/>
    <p:sldId id="261" r:id="rId19"/>
    <p:sldId id="266" r:id="rId20"/>
    <p:sldId id="297" r:id="rId21"/>
    <p:sldId id="268" r:id="rId22"/>
    <p:sldId id="281" r:id="rId23"/>
    <p:sldId id="296" r:id="rId24"/>
    <p:sldId id="271" r:id="rId25"/>
    <p:sldId id="293" r:id="rId26"/>
    <p:sldId id="294" r:id="rId27"/>
    <p:sldId id="292" r:id="rId28"/>
    <p:sldId id="348" r:id="rId29"/>
    <p:sldId id="291" r:id="rId30"/>
    <p:sldId id="272" r:id="rId31"/>
    <p:sldId id="273" r:id="rId32"/>
    <p:sldId id="274" r:id="rId33"/>
    <p:sldId id="295" r:id="rId34"/>
    <p:sldId id="275" r:id="rId35"/>
    <p:sldId id="276" r:id="rId36"/>
    <p:sldId id="287" r:id="rId37"/>
    <p:sldId id="288" r:id="rId38"/>
    <p:sldId id="289" r:id="rId39"/>
    <p:sldId id="282" r:id="rId40"/>
    <p:sldId id="277" r:id="rId41"/>
    <p:sldId id="347" r:id="rId42"/>
    <p:sldId id="344" r:id="rId43"/>
    <p:sldId id="302" r:id="rId44"/>
    <p:sldId id="303" r:id="rId45"/>
    <p:sldId id="304" r:id="rId46"/>
    <p:sldId id="309" r:id="rId47"/>
    <p:sldId id="311" r:id="rId48"/>
    <p:sldId id="313" r:id="rId49"/>
    <p:sldId id="315" r:id="rId50"/>
    <p:sldId id="317" r:id="rId51"/>
    <p:sldId id="345" r:id="rId52"/>
    <p:sldId id="320" r:id="rId53"/>
    <p:sldId id="322" r:id="rId54"/>
    <p:sldId id="326" r:id="rId55"/>
    <p:sldId id="328" r:id="rId56"/>
    <p:sldId id="330" r:id="rId57"/>
    <p:sldId id="332" r:id="rId58"/>
    <p:sldId id="334" r:id="rId59"/>
    <p:sldId id="336" r:id="rId60"/>
    <p:sldId id="338" r:id="rId61"/>
    <p:sldId id="346" r:id="rId62"/>
  </p:sldIdLst>
  <p:sldSz cx="9144000" cy="6858000" type="screen4x3"/>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4043"/>
    <a:srgbClr val="2B4A5E"/>
    <a:srgbClr val="406F8D"/>
    <a:srgbClr val="4864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4590" autoAdjust="0"/>
  </p:normalViewPr>
  <p:slideViewPr>
    <p:cSldViewPr snapToGrid="0" snapToObjects="1">
      <p:cViewPr varScale="1">
        <p:scale>
          <a:sx n="85" d="100"/>
          <a:sy n="85" d="100"/>
        </p:scale>
        <p:origin x="228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85408" cy="501256"/>
          </a:xfrm>
          <a:prstGeom prst="rect">
            <a:avLst/>
          </a:prstGeom>
        </p:spPr>
        <p:txBody>
          <a:bodyPr vert="horz" lIns="92428" tIns="46214" rIns="92428" bIns="46214"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901147" y="0"/>
            <a:ext cx="2985408" cy="501256"/>
          </a:xfrm>
          <a:prstGeom prst="rect">
            <a:avLst/>
          </a:prstGeom>
        </p:spPr>
        <p:txBody>
          <a:bodyPr vert="horz" lIns="92428" tIns="46214" rIns="92428" bIns="46214" rtlCol="0"/>
          <a:lstStyle>
            <a:lvl1pPr algn="r">
              <a:defRPr sz="1200"/>
            </a:lvl1pPr>
          </a:lstStyle>
          <a:p>
            <a:fld id="{6B2DD59F-6A51-4056-B0F8-A63D4700C435}" type="datetimeFigureOut">
              <a:rPr kumimoji="1" lang="ja-JP" altLang="en-US" smtClean="0"/>
              <a:pPr/>
              <a:t>2020/2/19</a:t>
            </a:fld>
            <a:endParaRPr kumimoji="1" lang="ja-JP" altLang="en-US"/>
          </a:p>
        </p:txBody>
      </p:sp>
      <p:sp>
        <p:nvSpPr>
          <p:cNvPr id="4" name="フッター プレースホルダ 3"/>
          <p:cNvSpPr>
            <a:spLocks noGrp="1"/>
          </p:cNvSpPr>
          <p:nvPr>
            <p:ph type="ftr" sz="quarter" idx="2"/>
          </p:nvPr>
        </p:nvSpPr>
        <p:spPr>
          <a:xfrm>
            <a:off x="0" y="9515856"/>
            <a:ext cx="2985408" cy="501256"/>
          </a:xfrm>
          <a:prstGeom prst="rect">
            <a:avLst/>
          </a:prstGeom>
        </p:spPr>
        <p:txBody>
          <a:bodyPr vert="horz" lIns="92428" tIns="46214" rIns="92428" bIns="46214"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901147" y="9515856"/>
            <a:ext cx="2985408" cy="501256"/>
          </a:xfrm>
          <a:prstGeom prst="rect">
            <a:avLst/>
          </a:prstGeom>
        </p:spPr>
        <p:txBody>
          <a:bodyPr vert="horz" lIns="92428" tIns="46214" rIns="92428" bIns="46214" rtlCol="0" anchor="b"/>
          <a:lstStyle>
            <a:lvl1pPr algn="r">
              <a:defRPr sz="1200"/>
            </a:lvl1pPr>
          </a:lstStyle>
          <a:p>
            <a:fld id="{7DD04E2F-500A-4FCE-A7A8-6E74B5A30328}" type="slidenum">
              <a:rPr kumimoji="1" lang="ja-JP" altLang="en-US" smtClean="0"/>
              <a:pPr/>
              <a:t>‹#›</a:t>
            </a:fld>
            <a:endParaRPr kumimoji="1" lang="ja-JP" altLang="en-US"/>
          </a:p>
        </p:txBody>
      </p:sp>
    </p:spTree>
    <p:extLst>
      <p:ext uri="{BB962C8B-B14F-4D97-AF65-F5344CB8AC3E}">
        <p14:creationId xmlns:p14="http://schemas.microsoft.com/office/powerpoint/2010/main" val="3422279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84870" cy="500936"/>
          </a:xfrm>
          <a:prstGeom prst="rect">
            <a:avLst/>
          </a:prstGeom>
        </p:spPr>
        <p:txBody>
          <a:bodyPr vert="horz" lIns="92428" tIns="46214" rIns="92428" bIns="46214" rtlCol="0"/>
          <a:lstStyle>
            <a:lvl1pPr algn="l">
              <a:defRPr sz="1200"/>
            </a:lvl1pPr>
          </a:lstStyle>
          <a:p>
            <a:endParaRPr kumimoji="1" lang="ja-JP" altLang="en-US"/>
          </a:p>
        </p:txBody>
      </p:sp>
      <p:sp>
        <p:nvSpPr>
          <p:cNvPr id="3" name="日付プレースホルダ 2"/>
          <p:cNvSpPr>
            <a:spLocks noGrp="1"/>
          </p:cNvSpPr>
          <p:nvPr>
            <p:ph type="dt" idx="1"/>
          </p:nvPr>
        </p:nvSpPr>
        <p:spPr>
          <a:xfrm>
            <a:off x="3901700" y="0"/>
            <a:ext cx="2984870" cy="500936"/>
          </a:xfrm>
          <a:prstGeom prst="rect">
            <a:avLst/>
          </a:prstGeom>
        </p:spPr>
        <p:txBody>
          <a:bodyPr vert="horz" lIns="92428" tIns="46214" rIns="92428" bIns="46214" rtlCol="0"/>
          <a:lstStyle>
            <a:lvl1pPr algn="r">
              <a:defRPr sz="1200"/>
            </a:lvl1pPr>
          </a:lstStyle>
          <a:p>
            <a:fld id="{8B4D1434-B192-4781-B8AC-258429FB0383}" type="datetimeFigureOut">
              <a:rPr kumimoji="1" lang="ja-JP" altLang="en-US" smtClean="0"/>
              <a:pPr/>
              <a:t>2020/2/19</a:t>
            </a:fld>
            <a:endParaRPr kumimoji="1" lang="ja-JP" altLang="en-US"/>
          </a:p>
        </p:txBody>
      </p:sp>
      <p:sp>
        <p:nvSpPr>
          <p:cNvPr id="4" name="スライド イメージ プレースホルダ 3"/>
          <p:cNvSpPr>
            <a:spLocks noGrp="1" noRot="1" noChangeAspect="1"/>
          </p:cNvSpPr>
          <p:nvPr>
            <p:ph type="sldImg" idx="2"/>
          </p:nvPr>
        </p:nvSpPr>
        <p:spPr>
          <a:xfrm>
            <a:off x="938213" y="750888"/>
            <a:ext cx="5011737" cy="3757612"/>
          </a:xfrm>
          <a:prstGeom prst="rect">
            <a:avLst/>
          </a:prstGeom>
          <a:noFill/>
          <a:ln w="12700">
            <a:solidFill>
              <a:prstClr val="black"/>
            </a:solidFill>
          </a:ln>
        </p:spPr>
        <p:txBody>
          <a:bodyPr vert="horz" lIns="92428" tIns="46214" rIns="92428" bIns="46214" rtlCol="0" anchor="ctr"/>
          <a:lstStyle/>
          <a:p>
            <a:endParaRPr lang="ja-JP" altLang="en-US"/>
          </a:p>
        </p:txBody>
      </p:sp>
      <p:sp>
        <p:nvSpPr>
          <p:cNvPr id="5" name="ノート プレースホルダ 4"/>
          <p:cNvSpPr>
            <a:spLocks noGrp="1"/>
          </p:cNvSpPr>
          <p:nvPr>
            <p:ph type="body" sz="quarter" idx="3"/>
          </p:nvPr>
        </p:nvSpPr>
        <p:spPr>
          <a:xfrm>
            <a:off x="688817" y="4758889"/>
            <a:ext cx="5510530" cy="4508421"/>
          </a:xfrm>
          <a:prstGeom prst="rect">
            <a:avLst/>
          </a:prstGeom>
        </p:spPr>
        <p:txBody>
          <a:bodyPr vert="horz" lIns="92428" tIns="46214" rIns="92428" bIns="46214"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1" y="9516038"/>
            <a:ext cx="2984870" cy="500936"/>
          </a:xfrm>
          <a:prstGeom prst="rect">
            <a:avLst/>
          </a:prstGeom>
        </p:spPr>
        <p:txBody>
          <a:bodyPr vert="horz" lIns="92428" tIns="46214" rIns="92428" bIns="46214"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901700" y="9516038"/>
            <a:ext cx="2984870" cy="500936"/>
          </a:xfrm>
          <a:prstGeom prst="rect">
            <a:avLst/>
          </a:prstGeom>
        </p:spPr>
        <p:txBody>
          <a:bodyPr vert="horz" lIns="92428" tIns="46214" rIns="92428" bIns="46214" rtlCol="0" anchor="b"/>
          <a:lstStyle>
            <a:lvl1pPr algn="r">
              <a:defRPr sz="1200"/>
            </a:lvl1pPr>
          </a:lstStyle>
          <a:p>
            <a:fld id="{35DDAA73-9AA3-4E41-829F-1E4BC8C4EDBD}" type="slidenum">
              <a:rPr kumimoji="1" lang="ja-JP" altLang="en-US" smtClean="0"/>
              <a:pPr/>
              <a:t>‹#›</a:t>
            </a:fld>
            <a:endParaRPr kumimoji="1" lang="ja-JP" altLang="en-US"/>
          </a:p>
        </p:txBody>
      </p:sp>
    </p:spTree>
    <p:extLst>
      <p:ext uri="{BB962C8B-B14F-4D97-AF65-F5344CB8AC3E}">
        <p14:creationId xmlns:p14="http://schemas.microsoft.com/office/powerpoint/2010/main" val="12150681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5DDAA73-9AA3-4E41-829F-1E4BC8C4EDBD}"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むし歯にならないためには次の２つの約束を守ってください。</a:t>
            </a:r>
            <a:endParaRPr kumimoji="1" lang="en-US" altLang="ja-JP" dirty="0"/>
          </a:p>
          <a:p>
            <a:r>
              <a:rPr kumimoji="1" lang="ja-JP" altLang="en-US" dirty="0"/>
              <a:t>一つは、砂糖の多く入った、歯にくっつきやすい食べ物をたくさん食べない。</a:t>
            </a:r>
            <a:endParaRPr kumimoji="1" lang="en-US" altLang="ja-JP" dirty="0"/>
          </a:p>
          <a:p>
            <a:r>
              <a:rPr kumimoji="1" lang="ja-JP" altLang="en-US" dirty="0"/>
              <a:t>もう一つは、むし歯の原因ミュータンス菌がつくりだす歯垢（プラーク）をとるための正しい歯みがきをすること。</a:t>
            </a:r>
            <a:endParaRPr kumimoji="1" lang="en-US" altLang="ja-JP" dirty="0"/>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11</a:t>
            </a:fld>
            <a:endParaRPr kumimoji="1" lang="ja-JP" altLang="en-US"/>
          </a:p>
        </p:txBody>
      </p:sp>
    </p:spTree>
    <p:extLst>
      <p:ext uri="{BB962C8B-B14F-4D97-AF65-F5344CB8AC3E}">
        <p14:creationId xmlns:p14="http://schemas.microsoft.com/office/powerpoint/2010/main" val="3732535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皆さん、おやつは好きですよね？</a:t>
            </a:r>
            <a:endParaRPr kumimoji="1" lang="en-US" altLang="ja-JP" dirty="0"/>
          </a:p>
          <a:p>
            <a:r>
              <a:rPr kumimoji="1" lang="ja-JP" altLang="en-US" dirty="0"/>
              <a:t>おやつには歯に良いものと、悪いものがあります。</a:t>
            </a:r>
            <a:endParaRPr kumimoji="1" lang="en-US" altLang="ja-JP" dirty="0"/>
          </a:p>
          <a:p>
            <a:r>
              <a:rPr kumimoji="1" lang="ja-JP" altLang="en-US" dirty="0"/>
              <a:t>歯に良いおやつは歯にくっつきにくくて、砂糖のあまり入っていない甘くないお菓子です。</a:t>
            </a:r>
            <a:endParaRPr kumimoji="1" lang="en-US" altLang="ja-JP" dirty="0"/>
          </a:p>
          <a:p>
            <a:r>
              <a:rPr kumimoji="1" lang="ja-JP" altLang="en-US" dirty="0"/>
              <a:t>おやつの食べ方にも注意が必要です。</a:t>
            </a:r>
            <a:endParaRPr kumimoji="1" lang="en-US" altLang="ja-JP" dirty="0"/>
          </a:p>
          <a:p>
            <a:r>
              <a:rPr kumimoji="1" lang="ja-JP" altLang="en-US" dirty="0"/>
              <a:t>食べる時間、食べる回数、食べる量です。</a:t>
            </a:r>
            <a:endParaRPr kumimoji="1" lang="en-US" altLang="ja-JP" dirty="0"/>
          </a:p>
          <a:p>
            <a:r>
              <a:rPr kumimoji="1" lang="ja-JP" altLang="en-US" dirty="0"/>
              <a:t>ゲームをしながらダラダラ食べるなんて良くありません。</a:t>
            </a:r>
            <a:endParaRPr kumimoji="1" lang="en-US" altLang="ja-JP" dirty="0"/>
          </a:p>
          <a:p>
            <a:r>
              <a:rPr kumimoji="1" lang="ja-JP" altLang="en-US" dirty="0"/>
              <a:t>寝る前のお菓子やジュースも良くありません。</a:t>
            </a:r>
            <a:endParaRPr kumimoji="1" lang="en-US" altLang="ja-JP" dirty="0"/>
          </a:p>
          <a:p>
            <a:r>
              <a:rPr kumimoji="1" lang="ja-JP" altLang="en-US" dirty="0"/>
              <a:t>おやつの後にもきちんと歯みがきをしましょう。</a:t>
            </a:r>
            <a:endParaRPr kumimoji="1" lang="en-US" altLang="ja-JP" dirty="0"/>
          </a:p>
          <a:p>
            <a:r>
              <a:rPr kumimoji="1" lang="ja-JP" altLang="en-US" dirty="0"/>
              <a:t>砂糖が入っていないキシリトールのお菓子はむし歯になりにくいので良いです。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12</a:t>
            </a:fld>
            <a:endParaRPr kumimoji="1" lang="ja-JP" altLang="en-US"/>
          </a:p>
        </p:txBody>
      </p:sp>
    </p:spTree>
    <p:extLst>
      <p:ext uri="{BB962C8B-B14F-4D97-AF65-F5344CB8AC3E}">
        <p14:creationId xmlns:p14="http://schemas.microsoft.com/office/powerpoint/2010/main" val="4098341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スポーツドリンクやオレンジジュースには５００</a:t>
            </a:r>
            <a:r>
              <a:rPr kumimoji="1" lang="en-US" altLang="ja-JP" dirty="0"/>
              <a:t>ml</a:t>
            </a:r>
            <a:r>
              <a:rPr kumimoji="1" lang="ja-JP" altLang="en-US" dirty="0"/>
              <a:t>にこれだけお砂糖が入っています。</a:t>
            </a:r>
            <a:endParaRPr kumimoji="1" lang="en-US" altLang="ja-JP" dirty="0"/>
          </a:p>
          <a:p>
            <a:r>
              <a:rPr kumimoji="1" lang="ja-JP" altLang="en-US" dirty="0"/>
              <a:t>角砂糖１個は３グラムから４グラムで　ティースプーン（紅茶やコーヒー用のちいさいスプーン）１杯と同じです。</a:t>
            </a:r>
            <a:endParaRPr kumimoji="1" lang="en-US" altLang="ja-JP" dirty="0"/>
          </a:p>
          <a:p>
            <a:r>
              <a:rPr kumimoji="1" lang="ja-JP" altLang="en-US" dirty="0"/>
              <a:t>コーラや乳酸菌飲料には歯を溶かす酸がたくさん入っています。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13</a:t>
            </a:fld>
            <a:endParaRPr kumimoji="1" lang="ja-JP" altLang="en-US"/>
          </a:p>
        </p:txBody>
      </p:sp>
    </p:spTree>
    <p:extLst>
      <p:ext uri="{BB962C8B-B14F-4D97-AF65-F5344CB8AC3E}">
        <p14:creationId xmlns:p14="http://schemas.microsoft.com/office/powerpoint/2010/main" val="1354212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飲み物を飲むときはお茶やお水、牛乳などを飲むようにしましょう。</a:t>
            </a:r>
            <a:endParaRPr kumimoji="1" lang="en-US" altLang="ja-JP" dirty="0"/>
          </a:p>
          <a:p>
            <a:r>
              <a:rPr kumimoji="1" lang="ja-JP" altLang="en-US" dirty="0"/>
              <a:t>ジュース類は砂糖がたくさんはいっていることを考えて、いつもではなく、ときどきにしてください。</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14</a:t>
            </a:fld>
            <a:endParaRPr kumimoji="1" lang="ja-JP" altLang="en-US"/>
          </a:p>
        </p:txBody>
      </p:sp>
    </p:spTree>
    <p:extLst>
      <p:ext uri="{BB962C8B-B14F-4D97-AF65-F5344CB8AC3E}">
        <p14:creationId xmlns:p14="http://schemas.microsoft.com/office/powerpoint/2010/main" val="1110268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皆さんは毎日何回、どれぐらいの時間歯みがきしていますか？</a:t>
            </a:r>
            <a:endParaRPr kumimoji="1" lang="en-US" altLang="ja-JP" dirty="0"/>
          </a:p>
          <a:p>
            <a:r>
              <a:rPr kumimoji="1" lang="ja-JP" altLang="en-US" dirty="0"/>
              <a:t>１回の歯みがきに</a:t>
            </a:r>
            <a:r>
              <a:rPr kumimoji="1" lang="en-US" altLang="ja-JP" dirty="0"/>
              <a:t>3</a:t>
            </a:r>
            <a:r>
              <a:rPr kumimoji="1" lang="ja-JP" altLang="en-US" dirty="0"/>
              <a:t>分間以上掛けてみがきましょう。</a:t>
            </a:r>
            <a:endParaRPr kumimoji="1" lang="en-US" altLang="ja-JP" dirty="0"/>
          </a:p>
          <a:p>
            <a:r>
              <a:rPr kumimoji="1" lang="ja-JP" altLang="en-US" dirty="0"/>
              <a:t>低学年のうちは、まだみがき残しをしやすいので、夜の歯みがきのあとにはおうちの人に仕上げみがきをしてもらいましょう。</a:t>
            </a:r>
            <a:endParaRPr kumimoji="1" lang="en-US" altLang="ja-JP" dirty="0"/>
          </a:p>
          <a:p>
            <a:r>
              <a:rPr kumimoji="1" lang="ja-JP" altLang="en-US" dirty="0"/>
              <a:t>それ以上の学年の人はおうちの人にチェックしてもらいましょう。</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15</a:t>
            </a:fld>
            <a:endParaRPr kumimoji="1" lang="ja-JP" altLang="en-US"/>
          </a:p>
        </p:txBody>
      </p:sp>
    </p:spTree>
    <p:extLst>
      <p:ext uri="{BB962C8B-B14F-4D97-AF65-F5344CB8AC3E}">
        <p14:creationId xmlns:p14="http://schemas.microsoft.com/office/powerpoint/2010/main" val="3796594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皆さんは歯みがき剤を使っていますか？</a:t>
            </a:r>
            <a:endParaRPr kumimoji="1" lang="en-US" altLang="ja-JP" dirty="0"/>
          </a:p>
          <a:p>
            <a:r>
              <a:rPr kumimoji="1" lang="ja-JP" altLang="en-US" dirty="0"/>
              <a:t>歯みがき剤には歯を酸から守ってくれるフッ化物というものが入っています。</a:t>
            </a:r>
            <a:endParaRPr kumimoji="1" lang="en-US" altLang="ja-JP" dirty="0"/>
          </a:p>
          <a:p>
            <a:r>
              <a:rPr kumimoji="1" lang="ja-JP" altLang="en-US" dirty="0"/>
              <a:t>歯みがきの後のうがいは少しのお水で軽くすすぐ程度にするとフッ化物がお口の中に残り歯を守ってくれます。</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16</a:t>
            </a:fld>
            <a:endParaRPr kumimoji="1" lang="ja-JP" altLang="en-US"/>
          </a:p>
        </p:txBody>
      </p:sp>
    </p:spTree>
    <p:extLst>
      <p:ext uri="{BB962C8B-B14F-4D97-AF65-F5344CB8AC3E}">
        <p14:creationId xmlns:p14="http://schemas.microsoft.com/office/powerpoint/2010/main" val="1911011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歯ブラシの部分の呼び方にはつま先、わき、かかと、毛先があります。</a:t>
            </a:r>
            <a:endParaRPr kumimoji="1" lang="en-US" altLang="ja-JP" dirty="0"/>
          </a:p>
          <a:p>
            <a:r>
              <a:rPr kumimoji="1" lang="en-US" altLang="ja-JP" dirty="0"/>
              <a:t>1</a:t>
            </a:r>
            <a:r>
              <a:rPr kumimoji="1" lang="ja-JP" altLang="en-US" dirty="0"/>
              <a:t>本</a:t>
            </a:r>
            <a:r>
              <a:rPr kumimoji="1" lang="en-US" altLang="ja-JP" dirty="0"/>
              <a:t>1</a:t>
            </a:r>
            <a:r>
              <a:rPr kumimoji="1" lang="ja-JP" altLang="en-US" dirty="0"/>
              <a:t>本をみがくように歯ブラシを動かします。</a:t>
            </a:r>
            <a:endParaRPr kumimoji="1" lang="en-US" altLang="ja-JP" dirty="0"/>
          </a:p>
          <a:p>
            <a:r>
              <a:rPr kumimoji="1" lang="en-US" altLang="ja-JP" dirty="0"/>
              <a:t>1</a:t>
            </a:r>
            <a:r>
              <a:rPr kumimoji="1" lang="ja-JP" altLang="en-US" dirty="0"/>
              <a:t>本の歯で</a:t>
            </a:r>
            <a:r>
              <a:rPr kumimoji="1" lang="en-US" altLang="ja-JP" dirty="0"/>
              <a:t>10</a:t>
            </a:r>
            <a:r>
              <a:rPr kumimoji="1" lang="ja-JP" altLang="en-US" dirty="0"/>
              <a:t>回以上動かします。数を数えながらみがくのも良いでしょう。</a:t>
            </a:r>
            <a:endParaRPr kumimoji="1" lang="en-US" altLang="ja-JP" dirty="0"/>
          </a:p>
          <a:p>
            <a:r>
              <a:rPr kumimoji="1" lang="ja-JP" altLang="en-US" dirty="0"/>
              <a:t>歯ブラシを歯と歯</a:t>
            </a:r>
            <a:r>
              <a:rPr kumimoji="1" lang="ja-JP" altLang="en-US" dirty="0" err="1"/>
              <a:t>ぐきの</a:t>
            </a:r>
            <a:r>
              <a:rPr kumimoji="1" lang="ja-JP" altLang="en-US" dirty="0"/>
              <a:t>間に入れて横に小刻みに動かしたり、かきだしたり、横に動かしたり、縦に動かしたり</a:t>
            </a:r>
            <a:endParaRPr kumimoji="1" lang="en-US" altLang="ja-JP" dirty="0"/>
          </a:p>
          <a:p>
            <a:r>
              <a:rPr kumimoji="1" lang="ja-JP" altLang="en-US" dirty="0"/>
              <a:t>いろいろなみがき方があります。</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17</a:t>
            </a:fld>
            <a:endParaRPr kumimoji="1" lang="ja-JP" altLang="en-US"/>
          </a:p>
        </p:txBody>
      </p:sp>
    </p:spTree>
    <p:extLst>
      <p:ext uri="{BB962C8B-B14F-4D97-AF65-F5344CB8AC3E}">
        <p14:creationId xmlns:p14="http://schemas.microsoft.com/office/powerpoint/2010/main" val="1815721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前歯のみがき方です。</a:t>
            </a:r>
          </a:p>
          <a:p>
            <a:r>
              <a:rPr kumimoji="1" lang="ja-JP" altLang="en-US" dirty="0"/>
              <a:t>歯と歯の間は磨き残しを起こしやすい場所です。このように歯ブラシを横にしたり、縦にしたりしてわきとつま先かかとを使って磨きましょう</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18</a:t>
            </a:fld>
            <a:endParaRPr kumimoji="1" lang="ja-JP" altLang="en-US"/>
          </a:p>
        </p:txBody>
      </p:sp>
    </p:spTree>
    <p:extLst>
      <p:ext uri="{BB962C8B-B14F-4D97-AF65-F5344CB8AC3E}">
        <p14:creationId xmlns:p14="http://schemas.microsoft.com/office/powerpoint/2010/main" val="2975505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奥歯のみがき方です。</a:t>
            </a:r>
            <a:endParaRPr kumimoji="1" lang="en-US" altLang="ja-JP" dirty="0"/>
          </a:p>
          <a:p>
            <a:r>
              <a:rPr kumimoji="1" lang="ja-JP" altLang="en-US" dirty="0"/>
              <a:t>奥歯は歯ブラシが届きにくいので横から歯ブラシを入れたりします。</a:t>
            </a:r>
            <a:endParaRPr kumimoji="1" lang="en-US" altLang="ja-JP" dirty="0"/>
          </a:p>
          <a:p>
            <a:r>
              <a:rPr kumimoji="1" lang="ja-JP" altLang="en-US" dirty="0"/>
              <a:t>奥歯の溝に汚れが溜まるのでこの奥歯の溝に毛先がとどくように磨きましょう。</a:t>
            </a:r>
            <a:endParaRPr kumimoji="1" lang="en-US" altLang="ja-JP" dirty="0"/>
          </a:p>
          <a:p>
            <a:r>
              <a:rPr kumimoji="1" lang="ja-JP" altLang="en-US" dirty="0"/>
              <a:t>左下の図は６歳臼歯のみがき方です。</a:t>
            </a:r>
            <a:endParaRPr kumimoji="1" lang="en-US" altLang="ja-JP" dirty="0"/>
          </a:p>
          <a:p>
            <a:r>
              <a:rPr kumimoji="1" lang="ja-JP" altLang="en-US" dirty="0"/>
              <a:t>横から毛先でみがくようにしましょう。</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19</a:t>
            </a:fld>
            <a:endParaRPr kumimoji="1" lang="ja-JP" altLang="en-US"/>
          </a:p>
        </p:txBody>
      </p:sp>
    </p:spTree>
    <p:extLst>
      <p:ext uri="{BB962C8B-B14F-4D97-AF65-F5344CB8AC3E}">
        <p14:creationId xmlns:p14="http://schemas.microsoft.com/office/powerpoint/2010/main" val="3206568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このイラストを見てください。</a:t>
            </a:r>
            <a:endParaRPr kumimoji="1" lang="en-US" altLang="ja-JP" dirty="0"/>
          </a:p>
          <a:p>
            <a:r>
              <a:rPr kumimoji="1" lang="ja-JP" altLang="en-US" dirty="0"/>
              <a:t>生えかわり始めた小臼歯の様子です。</a:t>
            </a:r>
            <a:endParaRPr kumimoji="1" lang="en-US" altLang="ja-JP" dirty="0"/>
          </a:p>
          <a:p>
            <a:r>
              <a:rPr kumimoji="1" lang="ja-JP" altLang="en-US" dirty="0"/>
              <a:t>生えたばかりで前後の歯よりも背が低いですね。</a:t>
            </a:r>
            <a:endParaRPr kumimoji="1" lang="en-US" altLang="ja-JP" dirty="0"/>
          </a:p>
          <a:p>
            <a:r>
              <a:rPr kumimoji="1" lang="ja-JP" altLang="en-US" dirty="0"/>
              <a:t>このように歯ブラシをあてても、歯ブラシが歯に届かないので磨けませんね。</a:t>
            </a:r>
            <a:endParaRPr kumimoji="1" lang="en-US" altLang="ja-JP" dirty="0"/>
          </a:p>
          <a:p>
            <a:r>
              <a:rPr kumimoji="1" lang="ja-JP" altLang="en-US" dirty="0"/>
              <a:t>小臼歯は歯と歯のあいだに生えてくるのでみがき残さないようにしましょう。</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20</a:t>
            </a:fld>
            <a:endParaRPr kumimoji="1" lang="ja-JP" altLang="en-US"/>
          </a:p>
        </p:txBody>
      </p:sp>
    </p:spTree>
    <p:extLst>
      <p:ext uri="{BB962C8B-B14F-4D97-AF65-F5344CB8AC3E}">
        <p14:creationId xmlns:p14="http://schemas.microsoft.com/office/powerpoint/2010/main" val="17461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お口の勉強をする前に自分の口のなかを観察してみましょう。</a:t>
            </a:r>
            <a:endParaRPr kumimoji="1" lang="en-US" altLang="ja-JP" dirty="0"/>
          </a:p>
          <a:p>
            <a:r>
              <a:rPr kumimoji="1" lang="ja-JP" altLang="en-US" dirty="0"/>
              <a:t>手鏡はありますか？</a:t>
            </a:r>
            <a:endParaRPr kumimoji="1" lang="en-US" altLang="ja-JP" dirty="0"/>
          </a:p>
          <a:p>
            <a:r>
              <a:rPr kumimoji="1" lang="ja-JP" altLang="en-US" dirty="0"/>
              <a:t>鏡を使って、歯の形やお口全体を良く見てみましょう。どうなっていますか？</a:t>
            </a:r>
            <a:endParaRPr kumimoji="1" lang="en-US" altLang="ja-JP" dirty="0"/>
          </a:p>
          <a:p>
            <a:r>
              <a:rPr kumimoji="1" lang="ja-JP" altLang="en-US" dirty="0"/>
              <a:t>皆さんの学年になると多くの人が歯の生え代わりが始まっています。</a:t>
            </a:r>
            <a:endParaRPr kumimoji="1" lang="en-US" altLang="ja-JP" dirty="0"/>
          </a:p>
          <a:p>
            <a:r>
              <a:rPr kumimoji="1" lang="ja-JP" altLang="en-US" dirty="0"/>
              <a:t>子どもの歯と大人の歯が隣り合わせになっていたりして</a:t>
            </a:r>
            <a:r>
              <a:rPr kumimoji="1" lang="en-US" altLang="ja-JP" dirty="0"/>
              <a:t>,</a:t>
            </a:r>
            <a:r>
              <a:rPr kumimoji="1" lang="ja-JP" altLang="en-US" dirty="0"/>
              <a:t>デコボコしている人も多いと思います。</a:t>
            </a:r>
            <a:endParaRPr kumimoji="1" lang="en-US" altLang="ja-JP" dirty="0"/>
          </a:p>
          <a:p>
            <a:r>
              <a:rPr kumimoji="1" lang="ja-JP" altLang="en-US" dirty="0"/>
              <a:t>人それぞれ</a:t>
            </a:r>
            <a:r>
              <a:rPr kumimoji="1" lang="en-US" altLang="ja-JP" dirty="0"/>
              <a:t>,</a:t>
            </a:r>
            <a:r>
              <a:rPr kumimoji="1" lang="ja-JP" altLang="en-US" dirty="0"/>
              <a:t>歯の大きさや歯並びが違います。</a:t>
            </a:r>
            <a:endParaRPr kumimoji="1" lang="en-US" altLang="ja-JP" dirty="0"/>
          </a:p>
          <a:p>
            <a:r>
              <a:rPr kumimoji="1" lang="ja-JP" altLang="en-US" dirty="0"/>
              <a:t>自分のお口の中にあった歯みがきをしないといけません。</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2</a:t>
            </a:fld>
            <a:endParaRPr kumimoji="1" lang="ja-JP" altLang="en-US"/>
          </a:p>
        </p:txBody>
      </p:sp>
    </p:spTree>
    <p:extLst>
      <p:ext uri="{BB962C8B-B14F-4D97-AF65-F5344CB8AC3E}">
        <p14:creationId xmlns:p14="http://schemas.microsoft.com/office/powerpoint/2010/main" val="515874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皆さん、歯ブラシはもってきましたか？</a:t>
            </a:r>
          </a:p>
          <a:p>
            <a:r>
              <a:rPr kumimoji="1" lang="ja-JP" altLang="en-US" dirty="0"/>
              <a:t>それでは歯みがきしてみましょう。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21</a:t>
            </a:fld>
            <a:endParaRPr kumimoji="1" lang="ja-JP" altLang="en-US"/>
          </a:p>
        </p:txBody>
      </p:sp>
    </p:spTree>
    <p:extLst>
      <p:ext uri="{BB962C8B-B14F-4D97-AF65-F5344CB8AC3E}">
        <p14:creationId xmlns:p14="http://schemas.microsoft.com/office/powerpoint/2010/main" val="2248660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皆さん歯肉炎という言葉を聞いたことがありますか？</a:t>
            </a:r>
            <a:endParaRPr kumimoji="1" lang="en-US" altLang="ja-JP" dirty="0"/>
          </a:p>
          <a:p>
            <a:r>
              <a:rPr kumimoji="1" lang="ja-JP" altLang="en-US" dirty="0"/>
              <a:t>この右写真のように歯肉炎は歯肉が赤く腫れることを言います。</a:t>
            </a:r>
            <a:endParaRPr kumimoji="1" lang="en-US" altLang="ja-JP"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22</a:t>
            </a:fld>
            <a:endParaRPr kumimoji="1" lang="ja-JP" altLang="en-US"/>
          </a:p>
        </p:txBody>
      </p:sp>
    </p:spTree>
    <p:extLst>
      <p:ext uri="{BB962C8B-B14F-4D97-AF65-F5344CB8AC3E}">
        <p14:creationId xmlns:p14="http://schemas.microsoft.com/office/powerpoint/2010/main" val="2291625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健康な歯肉と炎症のある歯肉の違いです。</a:t>
            </a:r>
            <a:endParaRPr kumimoji="1" lang="en-US" altLang="ja-JP" dirty="0"/>
          </a:p>
          <a:p>
            <a:r>
              <a:rPr kumimoji="1" lang="ja-JP" altLang="en-US" dirty="0"/>
              <a:t>右の炎症のある歯肉は見た感じ腫れていて、色も赤く、形が丸い、</a:t>
            </a:r>
            <a:endParaRPr kumimoji="1" lang="en-US" altLang="ja-JP" dirty="0"/>
          </a:p>
          <a:p>
            <a:r>
              <a:rPr kumimoji="1" lang="ja-JP" altLang="en-US" dirty="0"/>
              <a:t>また歯との段差があり、歯肉を触ると軟らかく、触ったり、歯みがきした時出血してきたりします。</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23</a:t>
            </a:fld>
            <a:endParaRPr kumimoji="1" lang="ja-JP" altLang="en-US"/>
          </a:p>
        </p:txBody>
      </p:sp>
    </p:spTree>
    <p:extLst>
      <p:ext uri="{BB962C8B-B14F-4D97-AF65-F5344CB8AC3E}">
        <p14:creationId xmlns:p14="http://schemas.microsoft.com/office/powerpoint/2010/main" val="331868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歯肉炎の原因はプラーク（歯垢）です。</a:t>
            </a:r>
            <a:endParaRPr kumimoji="1" lang="en-US" altLang="ja-JP" dirty="0"/>
          </a:p>
          <a:p>
            <a:r>
              <a:rPr kumimoji="1" lang="ja-JP" altLang="en-US" dirty="0"/>
              <a:t>食べた後はプラークがつきます。黄色いのがプラークです。</a:t>
            </a:r>
            <a:endParaRPr kumimoji="1" lang="en-US" altLang="ja-JP" dirty="0"/>
          </a:p>
          <a:p>
            <a:r>
              <a:rPr kumimoji="1" lang="ja-JP" altLang="en-US" dirty="0"/>
              <a:t>これを歯みがきしないでプラークをつけたままにしていると</a:t>
            </a:r>
            <a:endParaRPr kumimoji="1" lang="en-US" altLang="ja-JP" dirty="0"/>
          </a:p>
          <a:p>
            <a:r>
              <a:rPr kumimoji="1" lang="ja-JP" altLang="en-US" dirty="0"/>
              <a:t>歯肉が腫れて炎症がおこります。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24</a:t>
            </a:fld>
            <a:endParaRPr kumimoji="1" lang="ja-JP" altLang="en-US"/>
          </a:p>
        </p:txBody>
      </p:sp>
    </p:spTree>
    <p:extLst>
      <p:ext uri="{BB962C8B-B14F-4D97-AF65-F5344CB8AC3E}">
        <p14:creationId xmlns:p14="http://schemas.microsoft.com/office/powerpoint/2010/main" val="1484638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プラークの中にはたくさんの細菌がいます。</a:t>
            </a:r>
            <a:endParaRPr kumimoji="1" lang="en-US" altLang="ja-JP" dirty="0"/>
          </a:p>
          <a:p>
            <a:r>
              <a:rPr kumimoji="1" lang="ja-JP" altLang="en-US" dirty="0"/>
              <a:t>これが悪さをします。</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25</a:t>
            </a:fld>
            <a:endParaRPr kumimoji="1" lang="ja-JP" altLang="en-US"/>
          </a:p>
        </p:txBody>
      </p:sp>
    </p:spTree>
    <p:extLst>
      <p:ext uri="{BB962C8B-B14F-4D97-AF65-F5344CB8AC3E}">
        <p14:creationId xmlns:p14="http://schemas.microsoft.com/office/powerpoint/2010/main" val="2679817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プラーク中の細菌の顕微鏡動画です。</a:t>
            </a:r>
            <a:endParaRPr kumimoji="1" lang="en-US" altLang="ja-JP" dirty="0"/>
          </a:p>
          <a:p>
            <a:r>
              <a:rPr kumimoji="1" lang="ja-JP" altLang="en-US" dirty="0"/>
              <a:t>動いていますね。</a:t>
            </a:r>
            <a:endParaRPr kumimoji="1" lang="en-US" altLang="ja-JP" dirty="0"/>
          </a:p>
          <a:p>
            <a:r>
              <a:rPr kumimoji="1" lang="ja-JP" altLang="en-US" dirty="0"/>
              <a:t>口腔内には５００～７００種類の細菌が生息しています。</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26</a:t>
            </a:fld>
            <a:endParaRPr kumimoji="1" lang="ja-JP" altLang="en-US"/>
          </a:p>
        </p:txBody>
      </p:sp>
    </p:spTree>
    <p:extLst>
      <p:ext uri="{BB962C8B-B14F-4D97-AF65-F5344CB8AC3E}">
        <p14:creationId xmlns:p14="http://schemas.microsoft.com/office/powerpoint/2010/main" val="3714933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歯肉炎・歯周病の原因菌はいろいろありますが、</a:t>
            </a:r>
            <a:endParaRPr kumimoji="1" lang="en-US" altLang="ja-JP" dirty="0"/>
          </a:p>
          <a:p>
            <a:r>
              <a:rPr kumimoji="1" lang="ja-JP" altLang="en-US" dirty="0"/>
              <a:t>代表的なのがジンジバリス菌です。</a:t>
            </a:r>
            <a:endParaRPr kumimoji="1" lang="en-US" altLang="ja-JP" dirty="0"/>
          </a:p>
          <a:p>
            <a:r>
              <a:rPr kumimoji="1" lang="ja-JP" altLang="en-US" dirty="0"/>
              <a:t>空気が嫌いな菌なので、歯の表面ではなく、空気の少ない歯周ポケット内に住み着いています。</a:t>
            </a:r>
            <a:endParaRPr kumimoji="1" lang="en-US" altLang="ja-JP" dirty="0"/>
          </a:p>
          <a:p>
            <a:r>
              <a:rPr kumimoji="1" lang="ja-JP" altLang="en-US" dirty="0"/>
              <a:t>このポケットの中は細菌が住みやすい温度、水分、栄養があり、どんどん深くなって増えていきます。</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27</a:t>
            </a:fld>
            <a:endParaRPr kumimoji="1" lang="ja-JP" altLang="en-US"/>
          </a:p>
        </p:txBody>
      </p:sp>
    </p:spTree>
    <p:extLst>
      <p:ext uri="{BB962C8B-B14F-4D97-AF65-F5344CB8AC3E}">
        <p14:creationId xmlns:p14="http://schemas.microsoft.com/office/powerpoint/2010/main" val="4194021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歯肉炎がさらに進むと大人になってから歯周病になってしまいます。</a:t>
            </a:r>
            <a:endParaRPr kumimoji="1" lang="en-US" altLang="ja-JP" dirty="0"/>
          </a:p>
          <a:p>
            <a:r>
              <a:rPr kumimoji="1" lang="ja-JP" altLang="en-US" dirty="0"/>
              <a:t>歯周病が進むと歯がぐらぐらして最後には歯を抜かないといけなくなったり、抜けてしまいます。</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28</a:t>
            </a:fld>
            <a:endParaRPr kumimoji="1" lang="ja-JP" altLang="en-US"/>
          </a:p>
        </p:txBody>
      </p:sp>
    </p:spTree>
    <p:extLst>
      <p:ext uri="{BB962C8B-B14F-4D97-AF65-F5344CB8AC3E}">
        <p14:creationId xmlns:p14="http://schemas.microsoft.com/office/powerpoint/2010/main" val="1637369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また、歯周病は、心臓病や糖尿病、脳卒中といった怖い病気とも関係してきます。</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29</a:t>
            </a:fld>
            <a:endParaRPr kumimoji="1" lang="ja-JP" altLang="en-US"/>
          </a:p>
        </p:txBody>
      </p:sp>
    </p:spTree>
    <p:extLst>
      <p:ext uri="{BB962C8B-B14F-4D97-AF65-F5344CB8AC3E}">
        <p14:creationId xmlns:p14="http://schemas.microsoft.com/office/powerpoint/2010/main" val="448158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では歯肉炎にならないためにはどうすればよいのでしょうか？</a:t>
            </a:r>
            <a:endParaRPr kumimoji="1" lang="en-US" altLang="ja-JP" dirty="0"/>
          </a:p>
          <a:p>
            <a:r>
              <a:rPr kumimoji="1" lang="ja-JP" altLang="en-US" dirty="0"/>
              <a:t>それは、まず毎食後の正しいはみがきです。</a:t>
            </a:r>
            <a:endParaRPr kumimoji="1" lang="en-US" altLang="ja-JP" dirty="0"/>
          </a:p>
          <a:p>
            <a:r>
              <a:rPr kumimoji="1" lang="ja-JP" altLang="en-US" dirty="0"/>
              <a:t>歯肉炎を予防するにはむし歯予防と同じように毎日の正しい歯みがきが重要です。</a:t>
            </a:r>
            <a:endParaRPr kumimoji="1" lang="en-US" altLang="ja-JP" dirty="0"/>
          </a:p>
          <a:p>
            <a:r>
              <a:rPr kumimoji="1" lang="ja-JP" altLang="en-US" dirty="0"/>
              <a:t>皆さんの年頃の歯肉炎は治るので心配はありません。</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30</a:t>
            </a:fld>
            <a:endParaRPr kumimoji="1" lang="ja-JP" altLang="en-US"/>
          </a:p>
        </p:txBody>
      </p:sp>
    </p:spTree>
    <p:extLst>
      <p:ext uri="{BB962C8B-B14F-4D97-AF65-F5344CB8AC3E}">
        <p14:creationId xmlns:p14="http://schemas.microsoft.com/office/powerpoint/2010/main" val="1689018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乳歯の名前と 抜ける時期の図です。</a:t>
            </a:r>
            <a:endParaRPr kumimoji="1" lang="en-US" altLang="ja-JP" dirty="0"/>
          </a:p>
          <a:p>
            <a:r>
              <a:rPr kumimoji="1" lang="ja-JP" altLang="en-US" dirty="0"/>
              <a:t>皆さんのお口のなかで抜けそうな乳歯はありますか？</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4</a:t>
            </a:fld>
            <a:endParaRPr kumimoji="1" lang="ja-JP" altLang="en-US"/>
          </a:p>
        </p:txBody>
      </p:sp>
    </p:spTree>
    <p:extLst>
      <p:ext uri="{BB962C8B-B14F-4D97-AF65-F5344CB8AC3E}">
        <p14:creationId xmlns:p14="http://schemas.microsoft.com/office/powerpoint/2010/main" val="160765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プラークが付着しやすい場所を確認しておきましょう。</a:t>
            </a:r>
          </a:p>
          <a:p>
            <a:r>
              <a:rPr kumimoji="1" lang="ja-JP" altLang="en-US" dirty="0"/>
              <a:t>奥歯の溝、歯と歯の間、そして歯と歯肉の間の歯周ポケットです。</a:t>
            </a:r>
          </a:p>
          <a:p>
            <a:r>
              <a:rPr kumimoji="1" lang="ja-JP" altLang="en-US" dirty="0"/>
              <a:t>この３カ所を特に丁寧にみがくことが大切です。</a:t>
            </a:r>
            <a:endParaRPr kumimoji="1" lang="en-US" altLang="ja-JP" dirty="0"/>
          </a:p>
          <a:p>
            <a:r>
              <a:rPr kumimoji="1" lang="ja-JP" altLang="en-US" dirty="0"/>
              <a:t>歯の表面のプラークはむし歯・歯肉炎の原因</a:t>
            </a:r>
            <a:endParaRPr kumimoji="1" lang="en-US" altLang="ja-JP" dirty="0"/>
          </a:p>
          <a:p>
            <a:r>
              <a:rPr kumimoji="1" lang="ja-JP" altLang="en-US" dirty="0"/>
              <a:t>歯周ポケットのプラークは歯肉炎の原因です。</a:t>
            </a:r>
            <a:endParaRPr kumimoji="1" lang="en-US" altLang="ja-JP" dirty="0"/>
          </a:p>
          <a:p>
            <a:r>
              <a:rPr kumimoji="1" lang="ja-JP" altLang="en-US" dirty="0"/>
              <a:t>どちらも歯ブラシでしっかり除去しましょう。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31</a:t>
            </a:fld>
            <a:endParaRPr kumimoji="1" lang="ja-JP" altLang="en-US"/>
          </a:p>
        </p:txBody>
      </p:sp>
    </p:spTree>
    <p:extLst>
      <p:ext uri="{BB962C8B-B14F-4D97-AF65-F5344CB8AC3E}">
        <p14:creationId xmlns:p14="http://schemas.microsoft.com/office/powerpoint/2010/main" val="942327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健康で丈夫な良い歯や体を作るにはどのようにするとよいのでしょうか？</a:t>
            </a:r>
            <a:endParaRPr kumimoji="1" lang="en-US" altLang="ja-JP" dirty="0"/>
          </a:p>
          <a:p>
            <a:r>
              <a:rPr kumimoji="1" lang="ja-JP" altLang="en-US" dirty="0"/>
              <a:t>早寝・早起きといった規則正しい生活とバランスのよい食事と運動です。</a:t>
            </a:r>
            <a:endParaRPr kumimoji="1" lang="en-US" altLang="ja-JP" dirty="0"/>
          </a:p>
          <a:p>
            <a:r>
              <a:rPr kumimoji="1" lang="ja-JP" altLang="en-US" dirty="0"/>
              <a:t>健康な体を作る食事は、牛乳、魚、野菜といったカルシウム源を、質の良いたんぱく質などといっしょに摂ることが必要です。</a:t>
            </a:r>
            <a:endParaRPr kumimoji="1" lang="en-US" altLang="ja-JP" dirty="0"/>
          </a:p>
          <a:p>
            <a:r>
              <a:rPr kumimoji="1" lang="ja-JP" altLang="en-US" dirty="0"/>
              <a:t>バランスのよい食生活の中で摂っていくことが大切です。</a:t>
            </a:r>
            <a:endParaRPr kumimoji="1" lang="en-US" altLang="ja-JP" dirty="0"/>
          </a:p>
          <a:p>
            <a:r>
              <a:rPr kumimoji="1" lang="ja-JP" altLang="en-US" dirty="0"/>
              <a:t>好き嫌いをしないでよく噛んで食べることに心がけましょう。</a:t>
            </a:r>
            <a:endParaRPr kumimoji="1" lang="en-US" altLang="ja-JP" dirty="0"/>
          </a:p>
          <a:p>
            <a:r>
              <a:rPr kumimoji="1" lang="ja-JP" altLang="en-US" dirty="0"/>
              <a:t>歯をつくるうえで必要な栄養には次のようなものがあります。</a:t>
            </a:r>
            <a:endParaRPr kumimoji="1" lang="en-US" altLang="ja-JP" dirty="0"/>
          </a:p>
          <a:p>
            <a:r>
              <a:rPr kumimoji="1" lang="ja-JP" altLang="en-US" dirty="0"/>
              <a:t>（タンパク質、ビタミン</a:t>
            </a:r>
            <a:r>
              <a:rPr kumimoji="1" lang="en-US" altLang="ja-JP" dirty="0"/>
              <a:t>,</a:t>
            </a:r>
            <a:r>
              <a:rPr kumimoji="1" lang="ja-JP" altLang="en-US" dirty="0"/>
              <a:t>カルシウム、リン、フッ素）</a:t>
            </a:r>
            <a:endParaRPr kumimoji="1" lang="en-US" altLang="ja-JP" dirty="0"/>
          </a:p>
          <a:p>
            <a:r>
              <a:rPr kumimoji="1" lang="ja-JP" altLang="en-US" dirty="0"/>
              <a:t>運動もしましょう。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32</a:t>
            </a:fld>
            <a:endParaRPr kumimoji="1" lang="ja-JP" altLang="en-US"/>
          </a:p>
        </p:txBody>
      </p:sp>
    </p:spTree>
    <p:extLst>
      <p:ext uri="{BB962C8B-B14F-4D97-AF65-F5344CB8AC3E}">
        <p14:creationId xmlns:p14="http://schemas.microsoft.com/office/powerpoint/2010/main" val="1873327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皆さんは毎日きちんと歯みがきをしていると思いますが、歯みがきをする時間帯はいつですか？</a:t>
            </a:r>
            <a:endParaRPr kumimoji="1" lang="en-US" altLang="ja-JP" dirty="0"/>
          </a:p>
          <a:p>
            <a:r>
              <a:rPr kumimoji="1" lang="ja-JP" altLang="en-US" dirty="0"/>
              <a:t>ご飯のあとに必ずしている人はもちろん、おやつの後にもきちんと歯みがきしている人は良いですね。</a:t>
            </a:r>
            <a:endParaRPr kumimoji="1" lang="en-US" altLang="ja-JP" dirty="0"/>
          </a:p>
          <a:p>
            <a:r>
              <a:rPr kumimoji="1" lang="ja-JP" altLang="en-US" dirty="0"/>
              <a:t>ご飯の後の歯みがきは３分間以上するようにしましょう。</a:t>
            </a:r>
            <a:endParaRPr kumimoji="1" lang="en-US" altLang="ja-JP" dirty="0"/>
          </a:p>
          <a:p>
            <a:r>
              <a:rPr kumimoji="1" lang="ja-JP" altLang="en-US" dirty="0"/>
              <a:t>毎食後の歯みがきも大切ですが、寝る前の歯みがきは特に大切です。</a:t>
            </a:r>
            <a:endParaRPr kumimoji="1" lang="en-US" altLang="ja-JP" dirty="0"/>
          </a:p>
          <a:p>
            <a:r>
              <a:rPr kumimoji="1" lang="ja-JP" altLang="en-US" dirty="0"/>
              <a:t>なぜなら、口の中のむし歯菌は皆さんが寝ているときに増えていきます。</a:t>
            </a:r>
            <a:endParaRPr kumimoji="1" lang="en-US" altLang="ja-JP" dirty="0"/>
          </a:p>
          <a:p>
            <a:r>
              <a:rPr kumimoji="1" lang="ja-JP" altLang="en-US" dirty="0"/>
              <a:t>お布団に入る前に歯みがきをしておけば、むし歯菌が増えることを抑えることができます。</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33</a:t>
            </a:fld>
            <a:endParaRPr kumimoji="1" lang="ja-JP" altLang="en-US"/>
          </a:p>
        </p:txBody>
      </p:sp>
    </p:spTree>
    <p:extLst>
      <p:ext uri="{BB962C8B-B14F-4D97-AF65-F5344CB8AC3E}">
        <p14:creationId xmlns:p14="http://schemas.microsoft.com/office/powerpoint/2010/main" val="2195901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人と衝突、転倒 、落下、スポーツ、交通事故などで</a:t>
            </a:r>
            <a:endParaRPr kumimoji="1" lang="en-US" altLang="ja-JP" dirty="0"/>
          </a:p>
          <a:p>
            <a:r>
              <a:rPr kumimoji="1" lang="ja-JP" altLang="en-US" dirty="0"/>
              <a:t>口や顔をぶつけてしまうことがないように気をつけましょう。</a:t>
            </a:r>
            <a:endParaRPr kumimoji="1" lang="en-US" altLang="ja-JP" dirty="0"/>
          </a:p>
          <a:p>
            <a:r>
              <a:rPr kumimoji="1" lang="ja-JP" altLang="en-US" dirty="0"/>
              <a:t>危ないことはやらないようにしましょう。</a:t>
            </a:r>
            <a:endParaRPr kumimoji="1" lang="en-US" altLang="ja-JP" dirty="0"/>
          </a:p>
          <a:p>
            <a:r>
              <a:rPr kumimoji="1" lang="ja-JP" altLang="en-US" dirty="0"/>
              <a:t>ころんだときに顔からいかないで、床や地面に手をついて顔を保護するなどができるとケガをしにくいです。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34</a:t>
            </a:fld>
            <a:endParaRPr kumimoji="1" lang="ja-JP" altLang="en-US"/>
          </a:p>
        </p:txBody>
      </p:sp>
    </p:spTree>
    <p:extLst>
      <p:ext uri="{BB962C8B-B14F-4D97-AF65-F5344CB8AC3E}">
        <p14:creationId xmlns:p14="http://schemas.microsoft.com/office/powerpoint/2010/main" val="4010808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歯に強い力が加わると、歯が抜けたり、歯が欠けたり、歯が埋まってしまったり、色が変わったりすることがあります。</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35</a:t>
            </a:fld>
            <a:endParaRPr kumimoji="1" lang="ja-JP" altLang="en-US"/>
          </a:p>
        </p:txBody>
      </p:sp>
    </p:spTree>
    <p:extLst>
      <p:ext uri="{BB962C8B-B14F-4D97-AF65-F5344CB8AC3E}">
        <p14:creationId xmlns:p14="http://schemas.microsoft.com/office/powerpoint/2010/main" val="2765470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もしも歯が抜けてしまったり欠けてしまったりしたらどうしたらよいでしょうか？</a:t>
            </a:r>
          </a:p>
          <a:p>
            <a:r>
              <a:rPr kumimoji="1" lang="ja-JP" altLang="en-US" dirty="0"/>
              <a:t>まず先生など大人の人を呼びましょう。場所が学校であれば急いで保健室へ行きましょう。</a:t>
            </a:r>
          </a:p>
          <a:p>
            <a:r>
              <a:rPr kumimoji="1" lang="ja-JP" altLang="en-US" dirty="0"/>
              <a:t>もしだれもいないときには歯を探します。外で抜けて、もしその歯が汚れていたら、できれば軽く洗います。</a:t>
            </a:r>
            <a:endParaRPr kumimoji="1" lang="en-US" altLang="ja-JP" dirty="0"/>
          </a:p>
          <a:p>
            <a:r>
              <a:rPr kumimoji="1" lang="ja-JP" altLang="en-US" dirty="0"/>
              <a:t>抜けてしまった歯は歯牙保存液か牛乳などにつけて乾燥させないようにして急いで歯科医院へ行きましょう。</a:t>
            </a:r>
          </a:p>
          <a:p>
            <a:r>
              <a:rPr kumimoji="1" lang="ja-JP" altLang="en-US" dirty="0"/>
              <a:t>抜けてしまった歯でも３０分以内の処置で元に戻せる場合もあります。</a:t>
            </a:r>
          </a:p>
          <a:p>
            <a:r>
              <a:rPr kumimoji="1" lang="ja-JP" altLang="en-US" dirty="0"/>
              <a:t>また、歯が折れてしまったりグラグラしている場合も急いで歯科医院へ行きましょう。</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36</a:t>
            </a:fld>
            <a:endParaRPr kumimoji="1" lang="ja-JP" altLang="en-US"/>
          </a:p>
        </p:txBody>
      </p:sp>
    </p:spTree>
    <p:extLst>
      <p:ext uri="{BB962C8B-B14F-4D97-AF65-F5344CB8AC3E}">
        <p14:creationId xmlns:p14="http://schemas.microsoft.com/office/powerpoint/2010/main" val="793650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スポーツをしているときにお口に衝撃が加わると唇などが切れてしまうことがあります。</a:t>
            </a:r>
          </a:p>
          <a:p>
            <a:r>
              <a:rPr kumimoji="1" lang="ja-JP" altLang="en-US" dirty="0"/>
              <a:t>また、衝撃の大きさによっては歯が抜けてしたったり、欠けてしまったりします。</a:t>
            </a:r>
          </a:p>
          <a:p>
            <a:r>
              <a:rPr kumimoji="1" lang="ja-JP" altLang="en-US" dirty="0"/>
              <a:t>この写真を見てください。これが何かわかりますか？</a:t>
            </a:r>
          </a:p>
          <a:p>
            <a:r>
              <a:rPr kumimoji="1" lang="ja-JP" altLang="en-US" dirty="0"/>
              <a:t>マウスガードです。ボクシングの試合で見たことがあると思います。</a:t>
            </a:r>
          </a:p>
          <a:p>
            <a:r>
              <a:rPr kumimoji="1" lang="ja-JP" altLang="en-US" dirty="0"/>
              <a:t>このマウスガードは、ボクシングだけではなく様々なスポーツでも使われています。</a:t>
            </a:r>
            <a:endParaRPr kumimoji="1" lang="en-US" altLang="ja-JP" dirty="0"/>
          </a:p>
          <a:p>
            <a:r>
              <a:rPr kumimoji="1" lang="ja-JP" altLang="en-US" dirty="0"/>
              <a:t>ラグビー・野球・サッカー・バスケットボール、皆さんの身近なスポーツでも多くのプロの選手が使用しています。</a:t>
            </a:r>
          </a:p>
          <a:p>
            <a:r>
              <a:rPr kumimoji="1" lang="ja-JP" altLang="en-US" dirty="0"/>
              <a:t>マウスガードは衝撃から歯や口を守ってくれます。</a:t>
            </a:r>
            <a:endParaRPr kumimoji="1" lang="en-US" altLang="ja-JP" dirty="0"/>
          </a:p>
          <a:p>
            <a:r>
              <a:rPr kumimoji="1" lang="ja-JP" altLang="en-US" dirty="0"/>
              <a:t>それだけではなく、脳への衝撃を和らげる効果があります。</a:t>
            </a:r>
          </a:p>
          <a:p>
            <a:r>
              <a:rPr kumimoji="1" lang="ja-JP" altLang="en-US" dirty="0"/>
              <a:t>また筋力や運動能力がアップするといわれています。</a:t>
            </a:r>
            <a:endParaRPr kumimoji="1" lang="en-US" altLang="ja-JP" dirty="0"/>
          </a:p>
          <a:p>
            <a:r>
              <a:rPr kumimoji="1" lang="ja-JP" altLang="en-US" dirty="0"/>
              <a:t>お口に衝撃が加わるようなスポーツをするときにはマウスガードをするとよいです。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37</a:t>
            </a:fld>
            <a:endParaRPr kumimoji="1" lang="ja-JP" altLang="en-US"/>
          </a:p>
        </p:txBody>
      </p:sp>
    </p:spTree>
    <p:extLst>
      <p:ext uri="{BB962C8B-B14F-4D97-AF65-F5344CB8AC3E}">
        <p14:creationId xmlns:p14="http://schemas.microsoft.com/office/powerpoint/2010/main" val="2424909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今勉強したことと毎日の正しい歯みがきはとても大切ですので、おうちでも実践しましょう。</a:t>
            </a:r>
            <a:endParaRPr kumimoji="1" lang="en-US" altLang="ja-JP" dirty="0"/>
          </a:p>
          <a:p>
            <a:r>
              <a:rPr kumimoji="1" lang="ja-JP" altLang="en-US" dirty="0"/>
              <a:t>毎日しっかり歯みがきしていてもみがき残しを完全になくすことはできません。</a:t>
            </a:r>
            <a:endParaRPr kumimoji="1" lang="en-US" altLang="ja-JP" dirty="0"/>
          </a:p>
          <a:p>
            <a:r>
              <a:rPr kumimoji="1" lang="ja-JP" altLang="en-US" dirty="0"/>
              <a:t>歯医者さんはむし歯の治療はもちろん、むし歯菌から歯を守るフッ化物を塗ってむし歯の予防もしてくれます。</a:t>
            </a:r>
            <a:endParaRPr kumimoji="1" lang="en-US" altLang="ja-JP" dirty="0"/>
          </a:p>
          <a:p>
            <a:r>
              <a:rPr kumimoji="1" lang="ja-JP" altLang="en-US" dirty="0"/>
              <a:t>他にも、皆さんのお口と歯にあった歯みがきの仕方も教えてくれたり、お口の中のことなら何でも相談にのってくれます。</a:t>
            </a:r>
            <a:endParaRPr kumimoji="1" lang="en-US" altLang="ja-JP" dirty="0"/>
          </a:p>
          <a:p>
            <a:r>
              <a:rPr kumimoji="1" lang="ja-JP" altLang="en-US" dirty="0"/>
              <a:t>おうちの人に相談して定期的に歯医者さんで検診を受けましょう。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38</a:t>
            </a:fld>
            <a:endParaRPr kumimoji="1" lang="ja-JP" altLang="en-US"/>
          </a:p>
        </p:txBody>
      </p:sp>
    </p:spTree>
    <p:extLst>
      <p:ext uri="{BB962C8B-B14F-4D97-AF65-F5344CB8AC3E}">
        <p14:creationId xmlns:p14="http://schemas.microsoft.com/office/powerpoint/2010/main" val="3405701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5DDAA73-9AA3-4E41-829F-1E4BC8C4EDBD}" type="slidenum">
              <a:rPr kumimoji="1" lang="ja-JP" altLang="en-US" smtClean="0"/>
              <a:pPr/>
              <a:t>39</a:t>
            </a:fld>
            <a:endParaRPr kumimoji="1" lang="ja-JP" altLang="en-US"/>
          </a:p>
        </p:txBody>
      </p:sp>
    </p:spTree>
    <p:extLst>
      <p:ext uri="{BB962C8B-B14F-4D97-AF65-F5344CB8AC3E}">
        <p14:creationId xmlns:p14="http://schemas.microsoft.com/office/powerpoint/2010/main" val="2688889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DDAA73-9AA3-4E41-829F-1E4BC8C4EDBD}" type="slidenum">
              <a:rPr kumimoji="1" lang="ja-JP" altLang="en-US" smtClean="0"/>
              <a:pPr/>
              <a:t>40</a:t>
            </a:fld>
            <a:endParaRPr kumimoji="1" lang="ja-JP" altLang="en-US"/>
          </a:p>
        </p:txBody>
      </p:sp>
    </p:spTree>
    <p:extLst>
      <p:ext uri="{BB962C8B-B14F-4D97-AF65-F5344CB8AC3E}">
        <p14:creationId xmlns:p14="http://schemas.microsoft.com/office/powerpoint/2010/main" val="2980237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永久歯の名前と生える時期の図です。</a:t>
            </a:r>
            <a:endParaRPr kumimoji="1" lang="en-US" altLang="ja-JP" dirty="0"/>
          </a:p>
          <a:p>
            <a:r>
              <a:rPr kumimoji="1" lang="ja-JP" altLang="en-US" dirty="0"/>
              <a:t>皆さんのお口の中に永久歯は何本生えていますか？</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5</a:t>
            </a:fld>
            <a:endParaRPr kumimoji="1" lang="ja-JP" altLang="en-US"/>
          </a:p>
        </p:txBody>
      </p:sp>
    </p:spTree>
    <p:extLst>
      <p:ext uri="{BB962C8B-B14F-4D97-AF65-F5344CB8AC3E}">
        <p14:creationId xmlns:p14="http://schemas.microsoft.com/office/powerpoint/2010/main" val="3099352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p>
          <a:p>
            <a:r>
              <a:rPr kumimoji="1" lang="ja-JP" altLang="en-US" dirty="0"/>
              <a:t>あまいものだけがむし歯をつくるわけではありません。</a:t>
            </a:r>
          </a:p>
          <a:p>
            <a:r>
              <a:rPr kumimoji="1" lang="ja-JP" altLang="en-US" dirty="0"/>
              <a:t>糖質は、三大栄養素のひとつであり、私たちの体を作る大切な栄養素ですが、砂糖に限らず、ごはんやパンなどをはじめ様々な食品に含まれています。</a:t>
            </a:r>
            <a:endParaRPr kumimoji="1" lang="en-US" altLang="ja-JP" dirty="0"/>
          </a:p>
          <a:p>
            <a:r>
              <a:rPr kumimoji="1" lang="ja-JP" altLang="en-US" dirty="0"/>
              <a:t>多くの細菌はこれらの糖質を栄養分として、酸を作り出すのです。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41</a:t>
            </a:fld>
            <a:endParaRPr kumimoji="1" lang="ja-JP" altLang="en-US"/>
          </a:p>
        </p:txBody>
      </p:sp>
    </p:spTree>
    <p:extLst>
      <p:ext uri="{BB962C8B-B14F-4D97-AF65-F5344CB8AC3E}">
        <p14:creationId xmlns:p14="http://schemas.microsoft.com/office/powerpoint/2010/main" val="4089575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p>
          <a:p>
            <a:r>
              <a:rPr kumimoji="1" lang="ja-JP" altLang="en-US" dirty="0"/>
              <a:t>砂糖は量より食べる頻度が問題です。</a:t>
            </a:r>
          </a:p>
          <a:p>
            <a:r>
              <a:rPr kumimoji="1" lang="ja-JP" altLang="en-US" dirty="0"/>
              <a:t>わたしたちが食事をするたびに、細菌が酸を作り出すので口の中は酸性の環境になります。</a:t>
            </a:r>
            <a:endParaRPr kumimoji="1" lang="en-US" altLang="ja-JP" dirty="0"/>
          </a:p>
          <a:p>
            <a:r>
              <a:rPr kumimoji="1" lang="ja-JP" altLang="en-US" dirty="0"/>
              <a:t>飲食の回数が多いほど、口の中が酸性になっている時間が長くなります。ですから、間食の回数を少なくすることが重要です。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42</a:t>
            </a:fld>
            <a:endParaRPr kumimoji="1" lang="ja-JP" altLang="en-US"/>
          </a:p>
        </p:txBody>
      </p:sp>
    </p:spTree>
    <p:extLst>
      <p:ext uri="{BB962C8B-B14F-4D97-AF65-F5344CB8AC3E}">
        <p14:creationId xmlns:p14="http://schemas.microsoft.com/office/powerpoint/2010/main" val="3884752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endParaRPr kumimoji="1" lang="en-US" altLang="ja-JP" dirty="0"/>
          </a:p>
          <a:p>
            <a:r>
              <a:rPr kumimoji="1" lang="ja-JP" altLang="en-US" dirty="0"/>
              <a:t>生まれたばかりの赤ちゃんには、むし歯菌は全くと言ってよいほどいないのです。</a:t>
            </a:r>
            <a:br>
              <a:rPr kumimoji="1" lang="ja-JP" altLang="en-US" dirty="0"/>
            </a:br>
            <a:r>
              <a:rPr kumimoji="1" lang="ja-JP" altLang="en-US" dirty="0"/>
              <a:t>では、むし歯菌はどこからやってくるのでしょうか？実はお母さんなど肉親の口からうつる場合がほとんどであるといわれています。私たちの口の中には、むし歯菌のように悪さをする菌と害のない菌といろいろな細菌がいますが、そのバランスは人によってさまざまです。ほとんど無菌の状態で生まれてくる赤ちゃんですが、通常２～３歳くらいまでの間に口のなかにいろいろな細菌が住みついて定着します。それまでの間にむし歯菌のような悪さをする菌がうつってしまうと、一生その赤ちゃんはむし歯のリスクを背負うことになってしまいます。逆にそのころ注意をして、むし歯菌の少ない口にすればむし歯をつくることがないかもしれません。ですから赤ちゃんの歯の健康のためにも、特にお母さんは赤ちゃんができる前にむし歯を治療し、口の中のむし歯菌の数をできるだけ少なくすることが大切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43</a:t>
            </a:fld>
            <a:endParaRPr kumimoji="1" lang="ja-JP" altLang="en-US"/>
          </a:p>
        </p:txBody>
      </p:sp>
    </p:spTree>
    <p:extLst>
      <p:ext uri="{BB962C8B-B14F-4D97-AF65-F5344CB8AC3E}">
        <p14:creationId xmlns:p14="http://schemas.microsoft.com/office/powerpoint/2010/main" val="42022010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p>
          <a:p>
            <a:r>
              <a:rPr kumimoji="1" lang="ja-JP" altLang="en-US" dirty="0"/>
              <a:t>むし歯は１つの原因でできるものではありません。歯の汚れ（プラークや食べかす）だけが原因ではないのです。ですから、毎日歯をみがいていても、甘いおやつを１日中食べたり飲んだりしていれば、むし歯になってしまいます。</a:t>
            </a:r>
            <a:endParaRPr kumimoji="1" lang="en-US" altLang="ja-JP" dirty="0"/>
          </a:p>
          <a:p>
            <a:r>
              <a:rPr kumimoji="1" lang="ja-JP" altLang="en-US" dirty="0"/>
              <a:t>正しい歯みがきと規則正しい食生活があって初めてむし歯は予防できるのです。また、歯の形はとても複雑ですから、毎日みがいていても、どうしてもみがききれない部分が出てきます。むし歯は、そういうみがき残しの部分からできていくのです。定期的に歯医者さんに行って、すみずみまできれいにしてもらうことが大切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44</a:t>
            </a:fld>
            <a:endParaRPr kumimoji="1" lang="ja-JP" altLang="en-US"/>
          </a:p>
        </p:txBody>
      </p:sp>
    </p:spTree>
    <p:extLst>
      <p:ext uri="{BB962C8B-B14F-4D97-AF65-F5344CB8AC3E}">
        <p14:creationId xmlns:p14="http://schemas.microsoft.com/office/powerpoint/2010/main" val="1409425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p>
          <a:p>
            <a:r>
              <a:rPr kumimoji="1" lang="ja-JP" altLang="en-US" dirty="0"/>
              <a:t>歯をとりまく唾液には、様々な働きがあり、むし歯や歯周病から私たちを守ってくれています。消化作用、排泄作用、潤滑作用、味覚や水分調節作用など全身の健康にも大きく関わっています。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45</a:t>
            </a:fld>
            <a:endParaRPr kumimoji="1" lang="ja-JP" altLang="en-US"/>
          </a:p>
        </p:txBody>
      </p:sp>
    </p:spTree>
    <p:extLst>
      <p:ext uri="{BB962C8B-B14F-4D97-AF65-F5344CB8AC3E}">
        <p14:creationId xmlns:p14="http://schemas.microsoft.com/office/powerpoint/2010/main" val="3734144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p>
          <a:p>
            <a:r>
              <a:rPr kumimoji="1" lang="ja-JP" altLang="en-US" dirty="0"/>
              <a:t>生まれたばかりの赤ちゃんがやわらかく弱々しいように、生えたばかりの歯はまだ未熟なため、むし歯の感受性が非常に高く、さらに一度むし歯になってしまうとその進行も大変早いものです。成熟した歯の脱灰しはじめる</a:t>
            </a:r>
            <a:r>
              <a:rPr kumimoji="1" lang="en-US" altLang="ja-JP" dirty="0"/>
              <a:t>pH</a:t>
            </a:r>
            <a:r>
              <a:rPr kumimoji="1" lang="ja-JP" altLang="en-US" dirty="0"/>
              <a:t>（水素イオン濃度</a:t>
            </a:r>
            <a:r>
              <a:rPr kumimoji="1" lang="en-US" altLang="ja-JP" dirty="0"/>
              <a:t>)</a:t>
            </a:r>
            <a:r>
              <a:rPr kumimoji="1" lang="ja-JP" altLang="en-US" dirty="0"/>
              <a:t>が</a:t>
            </a:r>
            <a:r>
              <a:rPr kumimoji="1" lang="en-US" altLang="ja-JP" dirty="0"/>
              <a:t>5.5</a:t>
            </a:r>
            <a:r>
              <a:rPr kumimoji="1" lang="ja-JP" altLang="en-US" dirty="0"/>
              <a:t>～</a:t>
            </a:r>
            <a:r>
              <a:rPr kumimoji="1" lang="en-US" altLang="ja-JP" dirty="0"/>
              <a:t>5.7</a:t>
            </a:r>
            <a:r>
              <a:rPr kumimoji="1" lang="ja-JP" altLang="en-US" dirty="0"/>
              <a:t>前後なのに対し、生えたばかりの永久歯や乳歯、また象牙質が露出した根面などは</a:t>
            </a:r>
            <a:r>
              <a:rPr kumimoji="1" lang="en-US" altLang="ja-JP" dirty="0"/>
              <a:t>pH6.2</a:t>
            </a:r>
            <a:r>
              <a:rPr kumimoji="1" lang="ja-JP" altLang="en-US" dirty="0"/>
              <a:t>ぐらいから脱灰してしまいます。その他、年齢や全身的疾患、薬物などの影響による唾液分泌量の変化、食生活の変化などによってもそのリスクは大きく変わります。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46</a:t>
            </a:fld>
            <a:endParaRPr kumimoji="1" lang="ja-JP" altLang="en-US"/>
          </a:p>
        </p:txBody>
      </p:sp>
    </p:spTree>
    <p:extLst>
      <p:ext uri="{BB962C8B-B14F-4D97-AF65-F5344CB8AC3E}">
        <p14:creationId xmlns:p14="http://schemas.microsoft.com/office/powerpoint/2010/main" val="2359715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endParaRPr kumimoji="1" lang="en-US" altLang="ja-JP" dirty="0"/>
          </a:p>
          <a:p>
            <a:r>
              <a:rPr kumimoji="1" lang="ja-JP" altLang="en-US" dirty="0"/>
              <a:t>口の中では歯が溶け出す脱灰という作用と、溶けた歯が再び元の状態に戻っていく再石灰化という作用が日常的に繰り返し起こっています。脱灰と再石灰化のバランスがとれているときは健康な状態と言えます。何らかの理由でこのバランスが崩れるとむし歯になるのですが、むし歯は２つのステップを踏んで進行します。</a:t>
            </a:r>
          </a:p>
          <a:p>
            <a:pPr marL="228600" indent="-228600">
              <a:buAutoNum type="arabicPeriod"/>
            </a:pPr>
            <a:r>
              <a:rPr kumimoji="1" lang="ja-JP" altLang="en-US" dirty="0"/>
              <a:t>表層化脱灰病変</a:t>
            </a:r>
            <a:endParaRPr kumimoji="1" lang="en-US" altLang="ja-JP" dirty="0"/>
          </a:p>
          <a:p>
            <a:pPr marL="0" indent="0">
              <a:buNone/>
            </a:pPr>
            <a:r>
              <a:rPr kumimoji="1" lang="ja-JP" altLang="en-US" dirty="0"/>
              <a:t>脱灰作用が再石灰化作用の働きを上回り歯が溶け出していく状態が続くと初期のむし歯状態となります。この状態を表層化脱灰といい、肉眼的には歯の表面が白濁して見えますがむし歯の穴はまだ形成されていません。この時点では歯みがきやフッ化物の使用などによりまだ再石灰化が可能です。</a:t>
            </a:r>
          </a:p>
          <a:p>
            <a:r>
              <a:rPr kumimoji="1" lang="en-US" altLang="ja-JP" dirty="0"/>
              <a:t>2. </a:t>
            </a:r>
            <a:r>
              <a:rPr kumimoji="1" lang="ja-JP" altLang="en-US" dirty="0"/>
              <a:t>う窩形成性う蝕</a:t>
            </a:r>
            <a:endParaRPr kumimoji="1" lang="en-US" altLang="ja-JP" dirty="0"/>
          </a:p>
          <a:p>
            <a:r>
              <a:rPr kumimoji="1" lang="ja-JP" altLang="en-US" dirty="0"/>
              <a:t>表層化脱灰の状態からさらに脱灰が進行すると、とうとう歯の表面に穴が開いてしまいます。この状態をう窩形成性う蝕といいます。こうなるとむし歯の部分を削ってつめるという処置が必要になります。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47</a:t>
            </a:fld>
            <a:endParaRPr kumimoji="1" lang="ja-JP" altLang="en-US"/>
          </a:p>
        </p:txBody>
      </p:sp>
    </p:spTree>
    <p:extLst>
      <p:ext uri="{BB962C8B-B14F-4D97-AF65-F5344CB8AC3E}">
        <p14:creationId xmlns:p14="http://schemas.microsoft.com/office/powerpoint/2010/main" val="1738194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endParaRPr kumimoji="1" lang="en-US" altLang="ja-JP" dirty="0"/>
          </a:p>
          <a:p>
            <a:r>
              <a:rPr kumimoji="1" lang="ja-JP" altLang="en-US" dirty="0"/>
              <a:t>だ液にはむし歯を防ぐための様々な効果があります。口の中でも場所によってだ液が良く行き渡るところと、そうでないところがあります。だ液の届きにくい場所は、だ液のもつむし歯予防作用の恩恵を受けにくく、むし歯が発生しやすい場所だと言われています。</a:t>
            </a:r>
            <a:br>
              <a:rPr kumimoji="1" lang="ja-JP" altLang="en-US" dirty="0"/>
            </a:br>
            <a:r>
              <a:rPr kumimoji="1" lang="ja-JP" altLang="en-US" dirty="0"/>
              <a:t>また、汚れがたまりやすいところもむし歯になりやすいところです。平坦な面とへこんだ部分がある複雑な部分では複雑な部分のほうが汚れがたまりやすくむし歯になりやすい部分になります。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48</a:t>
            </a:fld>
            <a:endParaRPr kumimoji="1" lang="ja-JP" altLang="en-US"/>
          </a:p>
        </p:txBody>
      </p:sp>
    </p:spTree>
    <p:extLst>
      <p:ext uri="{BB962C8B-B14F-4D97-AF65-F5344CB8AC3E}">
        <p14:creationId xmlns:p14="http://schemas.microsoft.com/office/powerpoint/2010/main" val="41088392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endParaRPr kumimoji="1" lang="en-US" altLang="ja-JP" dirty="0"/>
          </a:p>
          <a:p>
            <a:r>
              <a:rPr kumimoji="1" lang="ja-JP" altLang="en-US" dirty="0"/>
              <a:t>歯ブラシの毛先がまっすぐに歯に当たっていないと効率的に汚れを落すことができません。</a:t>
            </a:r>
            <a:br>
              <a:rPr kumimoji="1" lang="ja-JP" altLang="en-US" dirty="0"/>
            </a:br>
            <a:r>
              <a:rPr kumimoji="1" lang="ja-JP" altLang="en-US" dirty="0"/>
              <a:t>歯ブラシの毛が開いてしまったり、曲がっていたりすると毛先は歯にまっすぐには当たりません。毛先が開いてきたら歯ブラシを交換したほうが良いでしょう。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50</a:t>
            </a:fld>
            <a:endParaRPr kumimoji="1" lang="ja-JP" altLang="en-US"/>
          </a:p>
        </p:txBody>
      </p:sp>
    </p:spTree>
    <p:extLst>
      <p:ext uri="{BB962C8B-B14F-4D97-AF65-F5344CB8AC3E}">
        <p14:creationId xmlns:p14="http://schemas.microsoft.com/office/powerpoint/2010/main" val="23712523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p>
          <a:p>
            <a:r>
              <a:rPr kumimoji="1" lang="ja-JP" altLang="en-US" dirty="0"/>
              <a:t>落しにくい汚れなどがあるとついつい力を入れてしまいたくなりますが、力を入れすぎると歯ブラシの毛先はまっすぐに歯に当たらないので、効率的に汚れを落すことができません。</a:t>
            </a:r>
            <a:br>
              <a:rPr kumimoji="1" lang="ja-JP" altLang="en-US" dirty="0"/>
            </a:br>
            <a:r>
              <a:rPr kumimoji="1" lang="ja-JP" altLang="en-US" dirty="0"/>
              <a:t>歯みがきは、歯に垂直にブラシを当てた時に毛先が広がらない程度の圧で行なうことがきれいに汚れを落とすポイントです。</a:t>
            </a:r>
            <a:endParaRPr kumimoji="1" lang="en-US" altLang="ja-JP" dirty="0"/>
          </a:p>
          <a:p>
            <a:r>
              <a:rPr kumimoji="1" lang="ja-JP" altLang="en-US" dirty="0"/>
              <a:t>力いっぱいみがくと歯ぐきを傷付けてしまうことがあります。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51</a:t>
            </a:fld>
            <a:endParaRPr kumimoji="1" lang="ja-JP" altLang="en-US"/>
          </a:p>
        </p:txBody>
      </p:sp>
    </p:spTree>
    <p:extLst>
      <p:ext uri="{BB962C8B-B14F-4D97-AF65-F5344CB8AC3E}">
        <p14:creationId xmlns:p14="http://schemas.microsoft.com/office/powerpoint/2010/main" val="2436222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平均的な生え代わりの図です。</a:t>
            </a:r>
            <a:endParaRPr kumimoji="1" lang="en-US" altLang="ja-JP" dirty="0"/>
          </a:p>
          <a:p>
            <a:r>
              <a:rPr kumimoji="1" lang="ja-JP" altLang="en-US" dirty="0"/>
              <a:t>たとえば小学校中学年　３、４年生（</a:t>
            </a:r>
            <a:r>
              <a:rPr kumimoji="1" lang="en-US" altLang="ja-JP" dirty="0"/>
              <a:t>8</a:t>
            </a:r>
            <a:r>
              <a:rPr kumimoji="1" lang="ja-JP" altLang="en-US" dirty="0"/>
              <a:t>歳・</a:t>
            </a:r>
            <a:r>
              <a:rPr kumimoji="1" lang="en-US" altLang="ja-JP" dirty="0"/>
              <a:t>9</a:t>
            </a:r>
            <a:r>
              <a:rPr kumimoji="1" lang="ja-JP" altLang="en-US" dirty="0"/>
              <a:t>歳・</a:t>
            </a:r>
            <a:r>
              <a:rPr kumimoji="1" lang="en-US" altLang="ja-JP" dirty="0"/>
              <a:t>10</a:t>
            </a:r>
            <a:r>
              <a:rPr kumimoji="1" lang="ja-JP" altLang="en-US" dirty="0"/>
              <a:t>歳）だと、ちょうど左下の図ですね。</a:t>
            </a:r>
            <a:endParaRPr kumimoji="1" lang="en-US" altLang="ja-JP" dirty="0"/>
          </a:p>
          <a:p>
            <a:r>
              <a:rPr kumimoji="1" lang="ja-JP" altLang="en-US" dirty="0"/>
              <a:t>大人の歯が近づいてくると子どもの歯がうごいてきてそれが抜けて大人の歯が見えてきます。</a:t>
            </a:r>
            <a:endParaRPr kumimoji="1" lang="en-US" altLang="ja-JP" dirty="0"/>
          </a:p>
          <a:p>
            <a:r>
              <a:rPr kumimoji="1" lang="ja-JP" altLang="en-US" dirty="0"/>
              <a:t>生え代わりの早い、遅いは気にしなくてよいです。</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6</a:t>
            </a:fld>
            <a:endParaRPr kumimoji="1" lang="ja-JP" altLang="en-US"/>
          </a:p>
        </p:txBody>
      </p:sp>
    </p:spTree>
    <p:extLst>
      <p:ext uri="{BB962C8B-B14F-4D97-AF65-F5344CB8AC3E}">
        <p14:creationId xmlns:p14="http://schemas.microsoft.com/office/powerpoint/2010/main" val="4214707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p>
          <a:p>
            <a:r>
              <a:rPr kumimoji="1" lang="ja-JP" altLang="en-US" dirty="0"/>
              <a:t>歯みがき剤には、さまざまな有効成分が含まれているものが多数あります。特にフッ素入りの歯みがき剤を使用した場合のむし歯予防効果は非常に高いものです。それらの歯みがき剤を使った後は、できるだけ有効成分を残すためにすすぎは簡単に済ませた方が良いでしょう。 さらに</a:t>
            </a:r>
            <a:r>
              <a:rPr kumimoji="1" lang="en-US" altLang="ja-JP" dirty="0"/>
              <a:t>30</a:t>
            </a:r>
            <a:r>
              <a:rPr kumimoji="1" lang="ja-JP" altLang="en-US" dirty="0"/>
              <a:t>分程度は飲食を控えた方がより効果が期待できます。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52</a:t>
            </a:fld>
            <a:endParaRPr kumimoji="1" lang="ja-JP" altLang="en-US"/>
          </a:p>
        </p:txBody>
      </p:sp>
    </p:spTree>
    <p:extLst>
      <p:ext uri="{BB962C8B-B14F-4D97-AF65-F5344CB8AC3E}">
        <p14:creationId xmlns:p14="http://schemas.microsoft.com/office/powerpoint/2010/main" val="24075229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p>
          <a:p>
            <a:r>
              <a:rPr kumimoji="1" lang="ja-JP" altLang="en-US" dirty="0"/>
              <a:t>歯みがきしているときに血が出るとびっくりしてしまうかもしれません。血が出るということは、歯ぐきが炎症を起こしている可能性があります（歯肉炎）。これらの治療や予防にはプラークコントロールが一番大切です。血が出たからといって歯みがきをやめてしまうと、炎症を起こしているところに病原体であるプラークを残してしまうことになるため、より歯肉炎が悪化してしまいます。歯肉炎の場合、さほど重症でなければ出血しても痛みは少ないので、恐れずに歯みがきをしてお口を清潔に保ちましょう。擦り傷のような痛みがある時は、歯ブラシによって歯ぐきを傷めている可能性もあるので、鏡で場所を確認してその部分にブラシが直接当たらないように気をつけて歯みがきすると良いで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53</a:t>
            </a:fld>
            <a:endParaRPr kumimoji="1" lang="ja-JP" altLang="en-US"/>
          </a:p>
        </p:txBody>
      </p:sp>
    </p:spTree>
    <p:extLst>
      <p:ext uri="{BB962C8B-B14F-4D97-AF65-F5344CB8AC3E}">
        <p14:creationId xmlns:p14="http://schemas.microsoft.com/office/powerpoint/2010/main" val="26405914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endParaRPr kumimoji="1" lang="en-US" altLang="ja-JP" dirty="0"/>
          </a:p>
          <a:p>
            <a:r>
              <a:rPr kumimoji="1" lang="ja-JP" altLang="en-US" dirty="0"/>
              <a:t>歯のつけ根の部分はみがき残ししやすい場所のひとつですが、この場所は、歯ブラシのわき（ブラシ部の両脇の列）の部分を用いると、うまくみがくことができます。みがき残しやすい歯のつけ根や歯と歯の間や溝などは、ブラシの各部をうまく活用すると上手にみがくことが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54</a:t>
            </a:fld>
            <a:endParaRPr kumimoji="1" lang="ja-JP" altLang="en-US"/>
          </a:p>
        </p:txBody>
      </p:sp>
    </p:spTree>
    <p:extLst>
      <p:ext uri="{BB962C8B-B14F-4D97-AF65-F5344CB8AC3E}">
        <p14:creationId xmlns:p14="http://schemas.microsoft.com/office/powerpoint/2010/main" val="22113885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p>
          <a:p>
            <a:r>
              <a:rPr kumimoji="1" lang="ja-JP" altLang="en-US" dirty="0"/>
              <a:t>歯みがきする時にあまり強く圧をかけすぎると、きれいにみがくことはできません。効率的にみがくには軽いタッチで当てることがポイントです。当てたい場所によってもち方も変わってきます。もち方に細かい決まりはありませんが、あまりしっかり握りすぎると力が入りやすくなります。歯ブラシを握る力は軽めで十分です。鉛筆を使うように握るとよけいな力も入り過ぎず小回りもきくのでおすすめ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55</a:t>
            </a:fld>
            <a:endParaRPr kumimoji="1" lang="ja-JP" altLang="en-US"/>
          </a:p>
        </p:txBody>
      </p:sp>
    </p:spTree>
    <p:extLst>
      <p:ext uri="{BB962C8B-B14F-4D97-AF65-F5344CB8AC3E}">
        <p14:creationId xmlns:p14="http://schemas.microsoft.com/office/powerpoint/2010/main" val="1917111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endParaRPr kumimoji="1" lang="en-US" altLang="ja-JP" dirty="0"/>
          </a:p>
          <a:p>
            <a:r>
              <a:rPr kumimoji="1" lang="ja-JP" altLang="en-US" dirty="0"/>
              <a:t>日中起きている間は、飲食をしてもしばらくすると唾液の力によってむし歯になりやすい環境からなりにくい環境へ戻っていきます。しかし、眠っている間は唾液の分泌が少なくなるため、口の中は数時間むし歯になりやすい環境のままになります。よって、むし歯になる危険性が非常に高くなるのです。　日中の歯みがきも大切ですが、寝る前の歯みがきをしっかり行なうことが非常に重要です。できれば時間をかけて丁寧にみがくと良いでしょう。また、唾液分泌の少ない就寝中は、通常唾液によって流れてしまうフッ素などはうまく口の中に停滞するので最も効果が期待できます。寝る前の歯みがきには、フッ素入りの歯みがき剤やフッ素ジェルなどをあわせて使用するとより効果的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56</a:t>
            </a:fld>
            <a:endParaRPr kumimoji="1" lang="ja-JP" altLang="en-US"/>
          </a:p>
        </p:txBody>
      </p:sp>
    </p:spTree>
    <p:extLst>
      <p:ext uri="{BB962C8B-B14F-4D97-AF65-F5344CB8AC3E}">
        <p14:creationId xmlns:p14="http://schemas.microsoft.com/office/powerpoint/2010/main" val="2518014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endParaRPr kumimoji="1" lang="en-US" altLang="ja-JP" dirty="0"/>
          </a:p>
          <a:p>
            <a:r>
              <a:rPr kumimoji="1" lang="ja-JP" altLang="en-US" dirty="0"/>
              <a:t>代表的なむし歯になりやすい場所としては、まず、かみ合わせの溝、歯と歯の間、前歯の唇側のつけ根の</a:t>
            </a:r>
            <a:r>
              <a:rPr kumimoji="1" lang="en-US" altLang="ja-JP" dirty="0"/>
              <a:t>3</a:t>
            </a:r>
            <a:r>
              <a:rPr kumimoji="1" lang="ja-JP" altLang="en-US" dirty="0"/>
              <a:t>ケ所が挙げられます。これらはみがき残ししやすい場所と重なり、さらに唾液が届きにくく洗い流されることなく、残したプラークがたまりやすい場所なのです。歯ブラシで大まかにみがくだけでは取り残ししやすいので、歯ブラシの毛先をうまく使いわけてみがくと良いでしょう。みがき残しをなくすことがむし歯予防の第一歩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57</a:t>
            </a:fld>
            <a:endParaRPr kumimoji="1" lang="ja-JP" altLang="en-US"/>
          </a:p>
        </p:txBody>
      </p:sp>
    </p:spTree>
    <p:extLst>
      <p:ext uri="{BB962C8B-B14F-4D97-AF65-F5344CB8AC3E}">
        <p14:creationId xmlns:p14="http://schemas.microsoft.com/office/powerpoint/2010/main" val="7624898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p>
          <a:p>
            <a:r>
              <a:rPr kumimoji="1" lang="ja-JP" altLang="en-US" dirty="0"/>
              <a:t>歯ブラシだけでは歯と歯のすき間の汚れを完全にとることはできません。歯に食べ物がはさまったときに、つまようじを使いたくなってしまいますが、かえって汚れを歯と歯ぐきの間の溝（歯肉溝）に押し込んでしまったり、歯ぐきを傷つけてしまったりすることもあるのでおすすめできません。デンタルフロス（糸ようじ）を使って落としましょう。デンタルフロスは歯と歯の間に挿入します。むし歯や歯肉炎の予防にも効果的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58</a:t>
            </a:fld>
            <a:endParaRPr kumimoji="1" lang="ja-JP" altLang="en-US"/>
          </a:p>
        </p:txBody>
      </p:sp>
    </p:spTree>
    <p:extLst>
      <p:ext uri="{BB962C8B-B14F-4D97-AF65-F5344CB8AC3E}">
        <p14:creationId xmlns:p14="http://schemas.microsoft.com/office/powerpoint/2010/main" val="27528579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59</a:t>
            </a:fld>
            <a:endParaRPr kumimoji="1" lang="ja-JP" altLang="en-US"/>
          </a:p>
        </p:txBody>
      </p:sp>
    </p:spTree>
    <p:extLst>
      <p:ext uri="{BB962C8B-B14F-4D97-AF65-F5344CB8AC3E}">
        <p14:creationId xmlns:p14="http://schemas.microsoft.com/office/powerpoint/2010/main" val="2929833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次に歯やお口の役割について勉強しましょう。</a:t>
            </a:r>
            <a:endParaRPr kumimoji="1" lang="en-US" altLang="ja-JP" dirty="0"/>
          </a:p>
          <a:p>
            <a:r>
              <a:rPr kumimoji="1" lang="ja-JP" altLang="en-US" dirty="0"/>
              <a:t>歯の役割は大きく分けて「食べ物をかみくだく」役割、「発音を助ける」役割、「顔の形を整える」役割の</a:t>
            </a:r>
            <a:r>
              <a:rPr kumimoji="1" lang="en-US" altLang="ja-JP" dirty="0"/>
              <a:t>3</a:t>
            </a:r>
            <a:r>
              <a:rPr kumimoji="1" lang="ja-JP" altLang="en-US" dirty="0"/>
              <a:t>つがあります。</a:t>
            </a:r>
            <a:endParaRPr kumimoji="1" lang="en-US" altLang="ja-JP" dirty="0"/>
          </a:p>
          <a:p>
            <a:r>
              <a:rPr kumimoji="1" lang="ja-JP" altLang="en-US" dirty="0"/>
              <a:t>大きな役割である「食べ物をかみくだく」役割は、歯と舌と頰を使って行います。</a:t>
            </a:r>
            <a:endParaRPr kumimoji="1" lang="en-US" altLang="ja-JP" dirty="0"/>
          </a:p>
          <a:p>
            <a:r>
              <a:rPr kumimoji="1" lang="ja-JP" altLang="en-US" dirty="0"/>
              <a:t>食べ物を砕いて唾液（つば）を出して「甘さ」「辛さ」とか「おいしさ」などを感じることができます。</a:t>
            </a:r>
            <a:endParaRPr kumimoji="1" lang="en-US" altLang="ja-JP" dirty="0"/>
          </a:p>
          <a:p>
            <a:r>
              <a:rPr kumimoji="1" lang="ja-JP" altLang="en-US" dirty="0"/>
              <a:t>歯が健康でなかったり、歯がなくなってしまうと上手にお話や発音ができません。</a:t>
            </a:r>
            <a:endParaRPr kumimoji="1" lang="en-US" altLang="ja-JP" dirty="0"/>
          </a:p>
          <a:p>
            <a:r>
              <a:rPr kumimoji="1" lang="ja-JP" altLang="en-US" dirty="0"/>
              <a:t>歯が抜けてなくなってしまうとお顔の形も変わってしまいます。</a:t>
            </a:r>
            <a:endParaRPr kumimoji="1" lang="en-US" altLang="ja-JP" dirty="0"/>
          </a:p>
          <a:p>
            <a:r>
              <a:rPr kumimoji="1" lang="ja-JP" altLang="en-US" dirty="0"/>
              <a:t>歯がなくなってしまったお顔は見た目もよくありません。</a:t>
            </a:r>
            <a:endParaRPr kumimoji="1" lang="en-US" altLang="ja-JP" dirty="0"/>
          </a:p>
          <a:p>
            <a:r>
              <a:rPr kumimoji="1" lang="en-US" altLang="ja-JP" dirty="0"/>
              <a:t>8020</a:t>
            </a:r>
            <a:r>
              <a:rPr kumimoji="1" lang="ja-JP" altLang="en-US" dirty="0"/>
              <a:t>という言葉を聞いたことがありますか？</a:t>
            </a:r>
            <a:r>
              <a:rPr kumimoji="1" lang="en-US" altLang="ja-JP" dirty="0"/>
              <a:t>80</a:t>
            </a:r>
            <a:r>
              <a:rPr kumimoji="1" lang="ja-JP" altLang="en-US" dirty="0"/>
              <a:t>歳になっても</a:t>
            </a:r>
            <a:r>
              <a:rPr kumimoji="1" lang="en-US" altLang="ja-JP" dirty="0"/>
              <a:t>20</a:t>
            </a:r>
            <a:r>
              <a:rPr kumimoji="1" lang="ja-JP" altLang="en-US" dirty="0"/>
              <a:t>本以上の歯を残すという意味です。</a:t>
            </a:r>
            <a:endParaRPr kumimoji="1" lang="en-US" altLang="ja-JP" dirty="0"/>
          </a:p>
          <a:p>
            <a:r>
              <a:rPr kumimoji="1" lang="en-US" altLang="ja-JP" dirty="0"/>
              <a:t>20</a:t>
            </a:r>
            <a:r>
              <a:rPr kumimoji="1" lang="ja-JP" altLang="en-US" dirty="0"/>
              <a:t>本以上歯があれば、おいしく食べ物が食べられ、会話ができて、おじいさんやおばあさんになっても楽しく生活できます。</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7</a:t>
            </a:fld>
            <a:endParaRPr kumimoji="1" lang="ja-JP" altLang="en-US"/>
          </a:p>
        </p:txBody>
      </p:sp>
    </p:spTree>
    <p:extLst>
      <p:ext uri="{BB962C8B-B14F-4D97-AF65-F5344CB8AC3E}">
        <p14:creationId xmlns:p14="http://schemas.microsoft.com/office/powerpoint/2010/main" val="3651725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この写真をみてください。</a:t>
            </a:r>
            <a:endParaRPr kumimoji="1" lang="en-US" altLang="ja-JP" dirty="0"/>
          </a:p>
          <a:p>
            <a:r>
              <a:rPr kumimoji="1" lang="ja-JP" altLang="en-US" dirty="0"/>
              <a:t>歯に穴があいていますね。</a:t>
            </a:r>
            <a:endParaRPr kumimoji="1" lang="en-US" altLang="ja-JP" dirty="0"/>
          </a:p>
          <a:p>
            <a:r>
              <a:rPr kumimoji="1" lang="ja-JP" altLang="en-US" dirty="0"/>
              <a:t>これはむし歯になってしまった状態です。</a:t>
            </a:r>
            <a:endParaRPr kumimoji="1" lang="en-US" altLang="ja-JP" dirty="0"/>
          </a:p>
          <a:p>
            <a:r>
              <a:rPr kumimoji="1" lang="ja-JP" altLang="en-US" dirty="0"/>
              <a:t>むし歯の穴についている白いものが歯垢（プラーク）です。</a:t>
            </a:r>
            <a:endParaRPr kumimoji="1" lang="en-US" altLang="ja-JP" dirty="0"/>
          </a:p>
          <a:p>
            <a:r>
              <a:rPr kumimoji="1" lang="ja-JP" altLang="en-US" dirty="0"/>
              <a:t>また、歯肉も腫れているところもあります。</a:t>
            </a:r>
            <a:endParaRPr kumimoji="1" lang="en-US" altLang="ja-JP" dirty="0"/>
          </a:p>
          <a:p>
            <a:r>
              <a:rPr kumimoji="1" lang="ja-JP" altLang="en-US" dirty="0"/>
              <a:t>少し血が出ているところもありますね。</a:t>
            </a:r>
            <a:endParaRPr kumimoji="1" lang="en-US" altLang="ja-JP" dirty="0"/>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8</a:t>
            </a:fld>
            <a:endParaRPr kumimoji="1" lang="ja-JP" altLang="en-US"/>
          </a:p>
        </p:txBody>
      </p:sp>
    </p:spTree>
    <p:extLst>
      <p:ext uri="{BB962C8B-B14F-4D97-AF65-F5344CB8AC3E}">
        <p14:creationId xmlns:p14="http://schemas.microsoft.com/office/powerpoint/2010/main" val="2116470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どうしてむし歯になるか知っていますか？</a:t>
            </a:r>
            <a:endParaRPr kumimoji="1" lang="en-US" altLang="ja-JP" dirty="0"/>
          </a:p>
          <a:p>
            <a:r>
              <a:rPr kumimoji="1" lang="ja-JP" altLang="en-US" dirty="0"/>
              <a:t>図の</a:t>
            </a:r>
            <a:r>
              <a:rPr kumimoji="1" lang="en-US" altLang="ja-JP" dirty="0"/>
              <a:t>4</a:t>
            </a:r>
            <a:r>
              <a:rPr kumimoji="1" lang="ja-JP" altLang="en-US" dirty="0" err="1"/>
              <a:t>つの</a:t>
            </a:r>
            <a:r>
              <a:rPr kumimoji="1" lang="ja-JP" altLang="en-US" dirty="0"/>
              <a:t>輪（カイスの輪）が重なった時に、むし歯になります。</a:t>
            </a:r>
            <a:endParaRPr kumimoji="1" lang="en-US" altLang="ja-JP" dirty="0"/>
          </a:p>
          <a:p>
            <a:r>
              <a:rPr kumimoji="1" lang="ja-JP" altLang="en-US" dirty="0"/>
              <a:t>歯の質が弱いとむし歯になりやすいです。歯の質を強くするにはフッ素が効果的です。</a:t>
            </a:r>
            <a:endParaRPr kumimoji="1" lang="en-US" altLang="ja-JP" dirty="0"/>
          </a:p>
          <a:p>
            <a:r>
              <a:rPr kumimoji="1" lang="ja-JP" altLang="en-US" dirty="0"/>
              <a:t>歯医者さんでフッ素を塗ったことありますか？</a:t>
            </a:r>
            <a:endParaRPr kumimoji="1" lang="en-US" altLang="ja-JP" dirty="0"/>
          </a:p>
          <a:p>
            <a:r>
              <a:rPr kumimoji="1" lang="ja-JP" altLang="en-US" dirty="0"/>
              <a:t>むし歯菌の顕微鏡写真が右上です。</a:t>
            </a:r>
            <a:endParaRPr kumimoji="1" lang="en-US" altLang="ja-JP" dirty="0"/>
          </a:p>
          <a:p>
            <a:r>
              <a:rPr kumimoji="1" lang="ja-JP" altLang="en-US" dirty="0"/>
              <a:t>ミュータンス菌と言います。</a:t>
            </a:r>
            <a:endParaRPr kumimoji="1" lang="en-US" altLang="ja-JP" dirty="0"/>
          </a:p>
          <a:p>
            <a:r>
              <a:rPr kumimoji="1" lang="ja-JP" altLang="en-US" dirty="0"/>
              <a:t>このミュータンス菌が左下の糖分（ケーキやドーナツなどの砂糖の入っているお菓子）などを栄養にして歯垢や酸をつくります。</a:t>
            </a:r>
            <a:endParaRPr kumimoji="1" lang="en-US" altLang="ja-JP" dirty="0"/>
          </a:p>
          <a:p>
            <a:r>
              <a:rPr kumimoji="1" lang="ja-JP" altLang="en-US" dirty="0"/>
              <a:t>この歯垢や酸が歯に長い時間さらされることで歯が溶けてむし歯になります。</a:t>
            </a:r>
            <a:endParaRPr kumimoji="1" lang="en-US" altLang="ja-JP" dirty="0"/>
          </a:p>
          <a:p>
            <a:r>
              <a:rPr kumimoji="1" lang="ja-JP" altLang="en-US" dirty="0"/>
              <a:t>むし歯が進行するとどうなるのかな？</a:t>
            </a:r>
            <a:endParaRPr kumimoji="1" lang="en-US" altLang="ja-JP" dirty="0"/>
          </a:p>
          <a:p>
            <a:r>
              <a:rPr kumimoji="1" lang="ja-JP" altLang="en-US" dirty="0"/>
              <a:t>むし歯にならにようにするにはどうしたらよいのかな？</a:t>
            </a:r>
            <a:endParaRPr kumimoji="1" lang="en-US" altLang="ja-JP" dirty="0"/>
          </a:p>
          <a:p>
            <a:r>
              <a:rPr kumimoji="1" lang="ja-JP" altLang="en-US" dirty="0"/>
              <a:t>それでは見ていきましょう。</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9</a:t>
            </a:fld>
            <a:endParaRPr kumimoji="1" lang="ja-JP" altLang="en-US"/>
          </a:p>
        </p:txBody>
      </p:sp>
    </p:spTree>
    <p:extLst>
      <p:ext uri="{BB962C8B-B14F-4D97-AF65-F5344CB8AC3E}">
        <p14:creationId xmlns:p14="http://schemas.microsoft.com/office/powerpoint/2010/main" val="279405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むし歯が進行するとこのようになります。</a:t>
            </a:r>
            <a:endParaRPr kumimoji="1" lang="en-US" altLang="ja-JP" dirty="0"/>
          </a:p>
          <a:p>
            <a:r>
              <a:rPr kumimoji="1" lang="ja-JP" altLang="en-US" dirty="0"/>
              <a:t>むし歯はできてしまうと自然に治って来ません。</a:t>
            </a:r>
            <a:endParaRPr kumimoji="1" lang="en-US" altLang="ja-JP" dirty="0"/>
          </a:p>
          <a:p>
            <a:r>
              <a:rPr kumimoji="1" lang="ja-JP" altLang="en-US" dirty="0"/>
              <a:t>できてしまったらできるだけ早く歯医者さんにいきましょう。</a:t>
            </a:r>
            <a:endParaRPr kumimoji="1" lang="en-US" altLang="ja-JP" dirty="0"/>
          </a:p>
          <a:p>
            <a:r>
              <a:rPr kumimoji="1" lang="ja-JP" altLang="en-US" dirty="0"/>
              <a:t>むし歯がすすんでしまったら治療も大変です。</a:t>
            </a:r>
          </a:p>
        </p:txBody>
      </p:sp>
      <p:sp>
        <p:nvSpPr>
          <p:cNvPr id="4" name="スライド番号プレースホルダー 3"/>
          <p:cNvSpPr>
            <a:spLocks noGrp="1"/>
          </p:cNvSpPr>
          <p:nvPr>
            <p:ph type="sldNum" sz="quarter" idx="5"/>
          </p:nvPr>
        </p:nvSpPr>
        <p:spPr/>
        <p:txBody>
          <a:bodyPr/>
          <a:lstStyle/>
          <a:p>
            <a:fld id="{35DDAA73-9AA3-4E41-829F-1E4BC8C4EDBD}" type="slidenum">
              <a:rPr kumimoji="1" lang="ja-JP" altLang="en-US" smtClean="0"/>
              <a:pPr/>
              <a:t>10</a:t>
            </a:fld>
            <a:endParaRPr kumimoji="1" lang="ja-JP" altLang="en-US"/>
          </a:p>
        </p:txBody>
      </p:sp>
    </p:spTree>
    <p:extLst>
      <p:ext uri="{BB962C8B-B14F-4D97-AF65-F5344CB8AC3E}">
        <p14:creationId xmlns:p14="http://schemas.microsoft.com/office/powerpoint/2010/main" val="1613386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950E9E5-C58C-46FD-AA78-A0825E63B1CA}" type="datetimeFigureOut">
              <a:rPr kumimoji="1" lang="ja-JP" altLang="en-US" smtClean="0"/>
              <a:pPr/>
              <a:t>2020/2/19</a:t>
            </a:fld>
            <a:endParaRPr kumimoji="1" lang="ja-JP" altLang="en-US"/>
          </a:p>
        </p:txBody>
      </p:sp>
      <p:sp>
        <p:nvSpPr>
          <p:cNvPr id="5" name="Footer Placeholder 4"/>
          <p:cNvSpPr>
            <a:spLocks noGrp="1"/>
          </p:cNvSpPr>
          <p:nvPr>
            <p:ph type="ftr" sz="quarter" idx="11"/>
          </p:nvPr>
        </p:nvSpPr>
        <p:spPr>
          <a:xfrm>
            <a:off x="2396319" y="329308"/>
            <a:ext cx="3086292" cy="309201"/>
          </a:xfrm>
        </p:spPr>
        <p:txBody>
          <a:bodyPr/>
          <a:lstStyle/>
          <a:p>
            <a:endParaRPr kumimoji="1" lang="ja-JP" altLang="en-US"/>
          </a:p>
        </p:txBody>
      </p:sp>
      <p:sp>
        <p:nvSpPr>
          <p:cNvPr id="6" name="Slide Number Placeholder 5"/>
          <p:cNvSpPr>
            <a:spLocks noGrp="1"/>
          </p:cNvSpPr>
          <p:nvPr>
            <p:ph type="sldNum" sz="quarter" idx="12"/>
          </p:nvPr>
        </p:nvSpPr>
        <p:spPr>
          <a:xfrm>
            <a:off x="1434703" y="798973"/>
            <a:ext cx="802005" cy="503578"/>
          </a:xfrm>
        </p:spPr>
        <p:txBody>
          <a:bodyPr/>
          <a:lstStyle/>
          <a:p>
            <a:fld id="{883F2623-6D20-456C-B3E8-E5047220AA84}" type="slidenum">
              <a:rPr kumimoji="1" lang="ja-JP" altLang="en-US" smtClean="0"/>
              <a:pPr/>
              <a:t>‹#›</a:t>
            </a:fld>
            <a:endParaRPr kumimoji="1" lang="ja-JP" alt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0295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950E9E5-C58C-46FD-AA78-A0825E63B1CA}" type="datetimeFigureOut">
              <a:rPr kumimoji="1" lang="ja-JP" altLang="en-US" smtClean="0"/>
              <a:pPr/>
              <a:t>2020/2/19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3F2623-6D20-456C-B3E8-E5047220AA84}" type="slidenum">
              <a:rPr kumimoji="1" lang="ja-JP" altLang="en-US" smtClean="0"/>
              <a:pPr/>
              <a:t>‹#›</a:t>
            </a:fld>
            <a:endParaRPr kumimoji="1" lang="ja-JP" altLang="en-US"/>
          </a:p>
        </p:txBody>
      </p:sp>
    </p:spTree>
    <p:extLst>
      <p:ext uri="{BB962C8B-B14F-4D97-AF65-F5344CB8AC3E}">
        <p14:creationId xmlns:p14="http://schemas.microsoft.com/office/powerpoint/2010/main" val="2231064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950E9E5-C58C-46FD-AA78-A0825E63B1CA}" type="datetimeFigureOut">
              <a:rPr kumimoji="1" lang="ja-JP" altLang="en-US" smtClean="0"/>
              <a:pPr/>
              <a:t>2020/2/19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3F2623-6D20-456C-B3E8-E5047220AA84}" type="slidenum">
              <a:rPr kumimoji="1" lang="ja-JP" altLang="en-US" smtClean="0"/>
              <a:pPr/>
              <a:t>‹#›</a:t>
            </a:fld>
            <a:endParaRPr kumimoji="1" lang="ja-JP" alt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6414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950E9E5-C58C-46FD-AA78-A0825E63B1CA}" type="datetimeFigureOut">
              <a:rPr kumimoji="1" lang="ja-JP" altLang="en-US" smtClean="0">
                <a:solidFill>
                  <a:prstClr val="black">
                    <a:tint val="75000"/>
                  </a:prstClr>
                </a:solidFill>
              </a:rPr>
              <a:pPr/>
              <a:t>2020/2/19</a:t>
            </a:fld>
            <a:endParaRPr kumimoji="1" lang="ja-JP" altLang="en-US">
              <a:solidFill>
                <a:prstClr val="black">
                  <a:tint val="75000"/>
                </a:prstClr>
              </a:solidFill>
            </a:endParaRPr>
          </a:p>
        </p:txBody>
      </p:sp>
      <p:sp>
        <p:nvSpPr>
          <p:cNvPr id="5" name="Footer Placeholder 4"/>
          <p:cNvSpPr>
            <a:spLocks noGrp="1"/>
          </p:cNvSpPr>
          <p:nvPr>
            <p:ph type="ftr" sz="quarter" idx="11"/>
          </p:nvPr>
        </p:nvSpPr>
        <p:spPr>
          <a:xfrm>
            <a:off x="2396319" y="329308"/>
            <a:ext cx="3086292" cy="309201"/>
          </a:xfrm>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a:xfrm>
            <a:off x="1434703" y="798973"/>
            <a:ext cx="802005" cy="503578"/>
          </a:xfrm>
        </p:spPr>
        <p:txBody>
          <a:bodyPr/>
          <a:lstStyle/>
          <a:p>
            <a:fld id="{883F2623-6D20-456C-B3E8-E5047220AA84}" type="slidenum">
              <a:rPr kumimoji="1" lang="ja-JP" altLang="en-US" smtClean="0">
                <a:solidFill>
                  <a:srgbClr val="B71E42"/>
                </a:solidFill>
              </a:rPr>
              <a:pPr/>
              <a:t>‹#›</a:t>
            </a:fld>
            <a:endParaRPr kumimoji="1" lang="ja-JP" altLang="en-US">
              <a:solidFill>
                <a:srgbClr val="B71E42"/>
              </a:solidFill>
            </a:endParaRPr>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53649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950E9E5-C58C-46FD-AA78-A0825E63B1CA}" type="datetimeFigureOut">
              <a:rPr kumimoji="1" lang="ja-JP" altLang="en-US" smtClean="0">
                <a:solidFill>
                  <a:prstClr val="black">
                    <a:tint val="75000"/>
                  </a:prstClr>
                </a:solidFill>
              </a:rPr>
              <a:pPr/>
              <a:t>2020/2/19</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F2623-6D20-456C-B3E8-E5047220AA84}" type="slidenum">
              <a:rPr kumimoji="1" lang="ja-JP" altLang="en-US" smtClean="0">
                <a:solidFill>
                  <a:srgbClr val="B71E42"/>
                </a:solidFill>
              </a:rPr>
              <a:pPr/>
              <a:t>‹#›</a:t>
            </a:fld>
            <a:endParaRPr kumimoji="1" lang="ja-JP" altLang="en-US">
              <a:solidFill>
                <a:srgbClr val="B71E42"/>
              </a:solidFill>
            </a:endParaRP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2671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950E9E5-C58C-46FD-AA78-A0825E63B1CA}" type="datetimeFigureOut">
              <a:rPr kumimoji="1" lang="ja-JP" altLang="en-US" smtClean="0">
                <a:solidFill>
                  <a:prstClr val="black">
                    <a:tint val="75000"/>
                  </a:prstClr>
                </a:solidFill>
              </a:rPr>
              <a:pPr/>
              <a:t>2020/2/19</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F2623-6D20-456C-B3E8-E5047220AA84}" type="slidenum">
              <a:rPr kumimoji="1" lang="ja-JP" altLang="en-US" smtClean="0">
                <a:solidFill>
                  <a:srgbClr val="B71E42"/>
                </a:solidFill>
              </a:rPr>
              <a:pPr/>
              <a:t>‹#›</a:t>
            </a:fld>
            <a:endParaRPr kumimoji="1" lang="ja-JP" altLang="en-US">
              <a:solidFill>
                <a:srgbClr val="B71E42"/>
              </a:solidFill>
            </a:endParaRPr>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2922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950E9E5-C58C-46FD-AA78-A0825E63B1CA}" type="datetimeFigureOut">
              <a:rPr kumimoji="1" lang="ja-JP" altLang="en-US" smtClean="0">
                <a:solidFill>
                  <a:prstClr val="black">
                    <a:tint val="75000"/>
                  </a:prstClr>
                </a:solidFill>
              </a:rPr>
              <a:pPr/>
              <a:t>2020/2/19</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3F2623-6D20-456C-B3E8-E5047220AA84}" type="slidenum">
              <a:rPr kumimoji="1" lang="ja-JP" altLang="en-US" smtClean="0">
                <a:solidFill>
                  <a:srgbClr val="B71E42"/>
                </a:solidFill>
              </a:rPr>
              <a:pPr/>
              <a:t>‹#›</a:t>
            </a:fld>
            <a:endParaRPr kumimoji="1" lang="ja-JP" altLang="en-US">
              <a:solidFill>
                <a:srgbClr val="B71E42"/>
              </a:solidFill>
            </a:endParaRP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74720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1443491" y="2824270"/>
            <a:ext cx="3125766" cy="26444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889182" y="2821491"/>
            <a:ext cx="3125652" cy="263737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950E9E5-C58C-46FD-AA78-A0825E63B1CA}" type="datetimeFigureOut">
              <a:rPr kumimoji="1" lang="ja-JP" altLang="en-US" smtClean="0">
                <a:solidFill>
                  <a:prstClr val="black">
                    <a:tint val="75000"/>
                  </a:prstClr>
                </a:solidFill>
              </a:rPr>
              <a:pPr/>
              <a:t>2020/2/19</a:t>
            </a:fld>
            <a:endParaRPr kumimoji="1"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kumimoji="1"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3F2623-6D20-456C-B3E8-E5047220AA84}" type="slidenum">
              <a:rPr kumimoji="1" lang="ja-JP" altLang="en-US" smtClean="0">
                <a:solidFill>
                  <a:srgbClr val="B71E42"/>
                </a:solidFill>
              </a:rPr>
              <a:pPr/>
              <a:t>‹#›</a:t>
            </a:fld>
            <a:endParaRPr kumimoji="1" lang="ja-JP" altLang="en-US">
              <a:solidFill>
                <a:srgbClr val="B71E42"/>
              </a:solidFill>
            </a:endParaRPr>
          </a:p>
        </p:txBody>
      </p:sp>
    </p:spTree>
    <p:extLst>
      <p:ext uri="{BB962C8B-B14F-4D97-AF65-F5344CB8AC3E}">
        <p14:creationId xmlns:p14="http://schemas.microsoft.com/office/powerpoint/2010/main" val="1934932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950E9E5-C58C-46FD-AA78-A0825E63B1CA}" type="datetimeFigureOut">
              <a:rPr kumimoji="1" lang="ja-JP" altLang="en-US" smtClean="0">
                <a:solidFill>
                  <a:prstClr val="black">
                    <a:tint val="75000"/>
                  </a:prstClr>
                </a:solidFill>
              </a:rPr>
              <a:pPr/>
              <a:t>2020/2/19</a:t>
            </a:fld>
            <a:endParaRPr kumimoji="1"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kumimoji="1"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3F2623-6D20-456C-B3E8-E5047220AA84}" type="slidenum">
              <a:rPr kumimoji="1" lang="ja-JP" altLang="en-US" smtClean="0">
                <a:solidFill>
                  <a:srgbClr val="B71E42"/>
                </a:solidFill>
              </a:rPr>
              <a:pPr/>
              <a:t>‹#›</a:t>
            </a:fld>
            <a:endParaRPr kumimoji="1" lang="ja-JP" altLang="en-US">
              <a:solidFill>
                <a:srgbClr val="B71E42"/>
              </a:solidFill>
            </a:endParaRPr>
          </a:p>
        </p:txBody>
      </p:sp>
    </p:spTree>
    <p:extLst>
      <p:ext uri="{BB962C8B-B14F-4D97-AF65-F5344CB8AC3E}">
        <p14:creationId xmlns:p14="http://schemas.microsoft.com/office/powerpoint/2010/main" val="4002487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50E9E5-C58C-46FD-AA78-A0825E63B1CA}" type="datetimeFigureOut">
              <a:rPr kumimoji="1" lang="ja-JP" altLang="en-US" smtClean="0">
                <a:solidFill>
                  <a:prstClr val="black">
                    <a:tint val="75000"/>
                  </a:prstClr>
                </a:solidFill>
              </a:rPr>
              <a:pPr/>
              <a:t>2020/2/19</a:t>
            </a:fld>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3F2623-6D20-456C-B3E8-E5047220AA84}" type="slidenum">
              <a:rPr kumimoji="1" lang="ja-JP" altLang="en-US" smtClean="0">
                <a:solidFill>
                  <a:srgbClr val="B71E42"/>
                </a:solidFill>
              </a:rPr>
              <a:pPr/>
              <a:t>‹#›</a:t>
            </a:fld>
            <a:endParaRPr kumimoji="1" lang="ja-JP" altLang="en-US">
              <a:solidFill>
                <a:srgbClr val="B71E42"/>
              </a:solidFill>
            </a:endParaRPr>
          </a:p>
        </p:txBody>
      </p:sp>
    </p:spTree>
    <p:extLst>
      <p:ext uri="{BB962C8B-B14F-4D97-AF65-F5344CB8AC3E}">
        <p14:creationId xmlns:p14="http://schemas.microsoft.com/office/powerpoint/2010/main" val="2989758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950E9E5-C58C-46FD-AA78-A0825E63B1CA}" type="datetimeFigureOut">
              <a:rPr kumimoji="1" lang="ja-JP" altLang="en-US" smtClean="0">
                <a:solidFill>
                  <a:prstClr val="black">
                    <a:tint val="75000"/>
                  </a:prstClr>
                </a:solidFill>
              </a:rPr>
              <a:pPr/>
              <a:t>2020/2/19</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3F2623-6D20-456C-B3E8-E5047220AA84}" type="slidenum">
              <a:rPr kumimoji="1" lang="ja-JP" altLang="en-US" smtClean="0">
                <a:solidFill>
                  <a:srgbClr val="B71E42"/>
                </a:solidFill>
              </a:rPr>
              <a:pPr/>
              <a:t>‹#›</a:t>
            </a:fld>
            <a:endParaRPr kumimoji="1" lang="ja-JP" altLang="en-US">
              <a:solidFill>
                <a:srgbClr val="B71E42"/>
              </a:solidFill>
            </a:endParaRPr>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8387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950E9E5-C58C-46FD-AA78-A0825E63B1CA}" type="datetimeFigureOut">
              <a:rPr kumimoji="1" lang="ja-JP" altLang="en-US" smtClean="0"/>
              <a:pPr/>
              <a:t>2020/2/19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3F2623-6D20-456C-B3E8-E5047220AA84}" type="slidenum">
              <a:rPr kumimoji="1" lang="ja-JP" altLang="en-US" smtClean="0"/>
              <a:pPr/>
              <a:t>‹#›</a:t>
            </a:fld>
            <a:endParaRPr kumimoji="1" lang="ja-JP"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2386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5950E9E5-C58C-46FD-AA78-A0825E63B1CA}" type="datetimeFigureOut">
              <a:rPr kumimoji="1" lang="ja-JP" altLang="en-US" smtClean="0">
                <a:solidFill>
                  <a:prstClr val="black">
                    <a:tint val="75000"/>
                  </a:prstClr>
                </a:solidFill>
              </a:rPr>
              <a:pPr/>
              <a:t>2020/2/19</a:t>
            </a:fld>
            <a:endParaRPr kumimoji="1" lang="ja-JP" altLang="en-US">
              <a:solidFill>
                <a:prstClr val="black">
                  <a:tint val="75000"/>
                </a:prstClr>
              </a:solidFill>
            </a:endParaRPr>
          </a:p>
        </p:txBody>
      </p:sp>
      <p:sp>
        <p:nvSpPr>
          <p:cNvPr id="6" name="Footer Placeholder 5"/>
          <p:cNvSpPr>
            <a:spLocks noGrp="1"/>
          </p:cNvSpPr>
          <p:nvPr>
            <p:ph type="ftr" sz="quarter" idx="11"/>
          </p:nvPr>
        </p:nvSpPr>
        <p:spPr>
          <a:xfrm>
            <a:off x="1437530" y="318641"/>
            <a:ext cx="3251553" cy="320931"/>
          </a:xfrm>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3F2623-6D20-456C-B3E8-E5047220AA84}" type="slidenum">
              <a:rPr kumimoji="1" lang="ja-JP" altLang="en-US" smtClean="0">
                <a:solidFill>
                  <a:srgbClr val="B71E42"/>
                </a:solidFill>
              </a:rPr>
              <a:pPr/>
              <a:t>‹#›</a:t>
            </a:fld>
            <a:endParaRPr kumimoji="1" lang="ja-JP" altLang="en-US">
              <a:solidFill>
                <a:srgbClr val="B71E42"/>
              </a:solidFill>
            </a:endParaRPr>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7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950E9E5-C58C-46FD-AA78-A0825E63B1CA}" type="datetimeFigureOut">
              <a:rPr kumimoji="1" lang="ja-JP" altLang="en-US" smtClean="0">
                <a:solidFill>
                  <a:prstClr val="black">
                    <a:tint val="75000"/>
                  </a:prstClr>
                </a:solidFill>
              </a:rPr>
              <a:pPr/>
              <a:t>2020/2/19</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F2623-6D20-456C-B3E8-E5047220AA84}" type="slidenum">
              <a:rPr kumimoji="1" lang="ja-JP" altLang="en-US" smtClean="0">
                <a:solidFill>
                  <a:srgbClr val="B71E42"/>
                </a:solidFill>
              </a:rPr>
              <a:pPr/>
              <a:t>‹#›</a:t>
            </a:fld>
            <a:endParaRPr kumimoji="1" lang="ja-JP" altLang="en-US">
              <a:solidFill>
                <a:srgbClr val="B71E42"/>
              </a:solidFill>
            </a:endParaRPr>
          </a:p>
        </p:txBody>
      </p:sp>
    </p:spTree>
    <p:extLst>
      <p:ext uri="{BB962C8B-B14F-4D97-AF65-F5344CB8AC3E}">
        <p14:creationId xmlns:p14="http://schemas.microsoft.com/office/powerpoint/2010/main" val="23148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950E9E5-C58C-46FD-AA78-A0825E63B1CA}" type="datetimeFigureOut">
              <a:rPr kumimoji="1" lang="ja-JP" altLang="en-US" smtClean="0">
                <a:solidFill>
                  <a:prstClr val="black">
                    <a:tint val="75000"/>
                  </a:prstClr>
                </a:solidFill>
              </a:rPr>
              <a:pPr/>
              <a:t>2020/2/19</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F2623-6D20-456C-B3E8-E5047220AA84}" type="slidenum">
              <a:rPr kumimoji="1" lang="ja-JP" altLang="en-US" smtClean="0">
                <a:solidFill>
                  <a:srgbClr val="B71E42"/>
                </a:solidFill>
              </a:rPr>
              <a:pPr/>
              <a:t>‹#›</a:t>
            </a:fld>
            <a:endParaRPr kumimoji="1" lang="ja-JP" altLang="en-US">
              <a:solidFill>
                <a:srgbClr val="B71E42"/>
              </a:solidFill>
            </a:endParaRPr>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474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950E9E5-C58C-46FD-AA78-A0825E63B1CA}" type="datetimeFigureOut">
              <a:rPr kumimoji="1" lang="ja-JP" altLang="en-US" smtClean="0"/>
              <a:pPr/>
              <a:t>2020/2/19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3F2623-6D20-456C-B3E8-E5047220AA84}" type="slidenum">
              <a:rPr kumimoji="1" lang="ja-JP" altLang="en-US" smtClean="0"/>
              <a:pPr/>
              <a:t>‹#›</a:t>
            </a:fld>
            <a:endParaRPr kumimoji="1" lang="ja-JP" alt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1779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950E9E5-C58C-46FD-AA78-A0825E63B1CA}" type="datetimeFigureOut">
              <a:rPr kumimoji="1" lang="ja-JP" altLang="en-US" smtClean="0"/>
              <a:pPr/>
              <a:t>2020/2/19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3F2623-6D20-456C-B3E8-E5047220AA84}" type="slidenum">
              <a:rPr kumimoji="1" lang="ja-JP" altLang="en-US" smtClean="0"/>
              <a:pPr/>
              <a:t>‹#›</a:t>
            </a:fld>
            <a:endParaRPr kumimoji="1" lang="ja-JP"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494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1443491" y="2824270"/>
            <a:ext cx="3125766" cy="26444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889182" y="2821491"/>
            <a:ext cx="3125652" cy="263737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950E9E5-C58C-46FD-AA78-A0825E63B1CA}" type="datetimeFigureOut">
              <a:rPr kumimoji="1" lang="ja-JP" altLang="en-US" smtClean="0"/>
              <a:pPr/>
              <a:t>2020/2/19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83F2623-6D20-456C-B3E8-E5047220AA84}" type="slidenum">
              <a:rPr kumimoji="1" lang="ja-JP" altLang="en-US" smtClean="0"/>
              <a:pPr/>
              <a:t>‹#›</a:t>
            </a:fld>
            <a:endParaRPr kumimoji="1" lang="ja-JP" altLang="en-US"/>
          </a:p>
        </p:txBody>
      </p:sp>
    </p:spTree>
    <p:extLst>
      <p:ext uri="{BB962C8B-B14F-4D97-AF65-F5344CB8AC3E}">
        <p14:creationId xmlns:p14="http://schemas.microsoft.com/office/powerpoint/2010/main" val="345581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950E9E5-C58C-46FD-AA78-A0825E63B1CA}" type="datetimeFigureOut">
              <a:rPr kumimoji="1" lang="ja-JP" altLang="en-US" smtClean="0"/>
              <a:pPr/>
              <a:t>2020/2/19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83F2623-6D20-456C-B3E8-E5047220AA84}" type="slidenum">
              <a:rPr kumimoji="1" lang="ja-JP" altLang="en-US" smtClean="0"/>
              <a:pPr/>
              <a:t>‹#›</a:t>
            </a:fld>
            <a:endParaRPr kumimoji="1" lang="ja-JP" altLang="en-US"/>
          </a:p>
        </p:txBody>
      </p:sp>
    </p:spTree>
    <p:extLst>
      <p:ext uri="{BB962C8B-B14F-4D97-AF65-F5344CB8AC3E}">
        <p14:creationId xmlns:p14="http://schemas.microsoft.com/office/powerpoint/2010/main" val="349140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50E9E5-C58C-46FD-AA78-A0825E63B1CA}" type="datetimeFigureOut">
              <a:rPr kumimoji="1" lang="ja-JP" altLang="en-US" smtClean="0"/>
              <a:pPr/>
              <a:t>2020/2/19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83F2623-6D20-456C-B3E8-E5047220AA84}" type="slidenum">
              <a:rPr kumimoji="1" lang="ja-JP" altLang="en-US" smtClean="0"/>
              <a:pPr/>
              <a:t>‹#›</a:t>
            </a:fld>
            <a:endParaRPr kumimoji="1" lang="ja-JP" altLang="en-US"/>
          </a:p>
        </p:txBody>
      </p:sp>
    </p:spTree>
    <p:extLst>
      <p:ext uri="{BB962C8B-B14F-4D97-AF65-F5344CB8AC3E}">
        <p14:creationId xmlns:p14="http://schemas.microsoft.com/office/powerpoint/2010/main" val="2376245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950E9E5-C58C-46FD-AA78-A0825E63B1CA}" type="datetimeFigureOut">
              <a:rPr kumimoji="1" lang="ja-JP" altLang="en-US" smtClean="0"/>
              <a:pPr/>
              <a:t>2020/2/19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3F2623-6D20-456C-B3E8-E5047220AA84}" type="slidenum">
              <a:rPr kumimoji="1" lang="ja-JP" altLang="en-US" smtClean="0"/>
              <a:pPr/>
              <a:t>‹#›</a:t>
            </a:fld>
            <a:endParaRPr kumimoji="1" lang="ja-JP" alt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3573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5950E9E5-C58C-46FD-AA78-A0825E63B1CA}" type="datetimeFigureOut">
              <a:rPr kumimoji="1" lang="ja-JP" altLang="en-US" smtClean="0"/>
              <a:pPr/>
              <a:t>2020/2/19</a:t>
            </a:fld>
            <a:endParaRPr kumimoji="1" lang="ja-JP" altLang="en-US"/>
          </a:p>
        </p:txBody>
      </p:sp>
      <p:sp>
        <p:nvSpPr>
          <p:cNvPr id="6" name="Footer Placeholder 5"/>
          <p:cNvSpPr>
            <a:spLocks noGrp="1"/>
          </p:cNvSpPr>
          <p:nvPr>
            <p:ph type="ftr" sz="quarter" idx="11"/>
          </p:nvPr>
        </p:nvSpPr>
        <p:spPr>
          <a:xfrm>
            <a:off x="1437530" y="318641"/>
            <a:ext cx="3251553" cy="320931"/>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883F2623-6D20-456C-B3E8-E5047220AA84}" type="slidenum">
              <a:rPr kumimoji="1" lang="ja-JP" altLang="en-US" smtClean="0"/>
              <a:pPr/>
              <a:t>‹#›</a:t>
            </a:fld>
            <a:endParaRPr kumimoji="1" lang="ja-JP" alt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3244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950E9E5-C58C-46FD-AA78-A0825E63B1CA}" type="datetimeFigureOut">
              <a:rPr kumimoji="1" lang="ja-JP" altLang="en-US" smtClean="0"/>
              <a:pPr/>
              <a:t>2020/2/19</a:t>
            </a:fld>
            <a:endParaRPr kumimoji="1" lang="ja-JP" alt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883F2623-6D20-456C-B3E8-E5047220AA84}" type="slidenum">
              <a:rPr kumimoji="1" lang="ja-JP" altLang="en-US" smtClean="0"/>
              <a:pPr/>
              <a:t>‹#›</a:t>
            </a:fld>
            <a:endParaRPr kumimoji="1" lang="ja-JP" altLang="en-US"/>
          </a:p>
        </p:txBody>
      </p:sp>
    </p:spTree>
    <p:extLst>
      <p:ext uri="{BB962C8B-B14F-4D97-AF65-F5344CB8AC3E}">
        <p14:creationId xmlns:p14="http://schemas.microsoft.com/office/powerpoint/2010/main" val="148842721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6858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kumimoji="1"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kumimoji="1"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kumimoji="1"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kumimoji="1"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a:fld id="{5950E9E5-C58C-46FD-AA78-A0825E63B1CA}" type="datetimeFigureOut">
              <a:rPr lang="ja-JP" altLang="en-US" smtClean="0">
                <a:solidFill>
                  <a:prstClr val="black">
                    <a:tint val="75000"/>
                  </a:prstClr>
                </a:solidFill>
              </a:rPr>
              <a:pPr defTabSz="457200"/>
              <a:t>2020/2/19</a:t>
            </a:fld>
            <a:endParaRPr lang="ja-JP" altLang="en-US">
              <a:solidFill>
                <a:prstClr val="black">
                  <a:tint val="75000"/>
                </a:prstClr>
              </a:solidFill>
            </a:endParaRPr>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defTabSz="457200"/>
            <a:fld id="{883F2623-6D20-456C-B3E8-E5047220AA84}" type="slidenum">
              <a:rPr lang="ja-JP" altLang="en-US" smtClean="0">
                <a:solidFill>
                  <a:srgbClr val="B71E42"/>
                </a:solidFill>
              </a:rPr>
              <a:pPr defTabSz="457200"/>
              <a:t>‹#›</a:t>
            </a:fld>
            <a:endParaRPr lang="ja-JP" altLang="en-US">
              <a:solidFill>
                <a:srgbClr val="B71E42"/>
              </a:solidFill>
            </a:endParaRPr>
          </a:p>
        </p:txBody>
      </p:sp>
    </p:spTree>
    <p:extLst>
      <p:ext uri="{BB962C8B-B14F-4D97-AF65-F5344CB8AC3E}">
        <p14:creationId xmlns:p14="http://schemas.microsoft.com/office/powerpoint/2010/main" val="100898812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6858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kumimoji="1"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kumimoji="1"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kumimoji="1"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kumimoji="1"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gi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3.jp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6.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5.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タイトル 5"/>
          <p:cNvSpPr>
            <a:spLocks noGrp="1"/>
          </p:cNvSpPr>
          <p:nvPr>
            <p:ph type="ctrTitle"/>
          </p:nvPr>
        </p:nvSpPr>
        <p:spPr>
          <a:xfrm>
            <a:off x="970772" y="804519"/>
            <a:ext cx="7202456" cy="1614216"/>
          </a:xfrm>
        </p:spPr>
        <p:txBody>
          <a:bodyPr vert="horz" lIns="91440" tIns="45720" rIns="91440" bIns="45720" rtlCol="0" anchor="t">
            <a:normAutofit fontScale="90000"/>
          </a:bodyPr>
          <a:lstStyle/>
          <a:p>
            <a:pPr defTabSz="914400"/>
            <a:r>
              <a:rPr kumimoji="1" lang="ja-JP" altLang="en-US" sz="4900" b="1" i="0" kern="1200" cap="all" dirty="0">
                <a:solidFill>
                  <a:schemeClr val="tx1"/>
                </a:solidFill>
                <a:effectLst/>
                <a:latin typeface="+mj-lt"/>
                <a:ea typeface="+mj-ea"/>
                <a:cs typeface="+mj-cs"/>
              </a:rPr>
              <a:t>めざせ　</a:t>
            </a:r>
            <a:r>
              <a:rPr lang="ja-JP" altLang="en-US" sz="4900" b="1" dirty="0"/>
              <a:t>よい</a:t>
            </a:r>
            <a:r>
              <a:rPr kumimoji="1" lang="ja-JP" altLang="en-US" sz="4900" b="1" i="0" kern="1200" cap="all" dirty="0">
                <a:solidFill>
                  <a:schemeClr val="tx1"/>
                </a:solidFill>
                <a:effectLst/>
                <a:latin typeface="+mj-lt"/>
                <a:ea typeface="+mj-ea"/>
                <a:cs typeface="+mj-cs"/>
              </a:rPr>
              <a:t>歯</a:t>
            </a:r>
            <a:r>
              <a:rPr lang="ja-JP" altLang="en-US" sz="4900" b="1" dirty="0"/>
              <a:t>の元気っ子</a:t>
            </a:r>
            <a:br>
              <a:rPr lang="en-US" altLang="ja-JP" sz="4900" b="1" dirty="0"/>
            </a:br>
            <a:br>
              <a:rPr lang="en-US" altLang="ja-JP" sz="3200" b="1" dirty="0"/>
            </a:br>
            <a:r>
              <a:rPr lang="ja-JP" altLang="en-US" sz="3200" b="1" dirty="0"/>
              <a:t>　　　　　　　</a:t>
            </a:r>
            <a:r>
              <a:rPr lang="ja-JP" altLang="en-US" sz="3600" b="1" dirty="0"/>
              <a:t>小学校編</a:t>
            </a:r>
            <a:endParaRPr kumimoji="1" lang="en-US" altLang="ja-JP" sz="3600" b="1" i="0" kern="1200" cap="all" dirty="0">
              <a:solidFill>
                <a:schemeClr val="tx1"/>
              </a:solidFill>
              <a:effectLst/>
              <a:latin typeface="+mj-lt"/>
              <a:ea typeface="+mj-ea"/>
              <a:cs typeface="+mj-cs"/>
            </a:endParaRPr>
          </a:p>
        </p:txBody>
      </p:sp>
      <p:sp>
        <p:nvSpPr>
          <p:cNvPr id="7" name="サブタイトル 6"/>
          <p:cNvSpPr>
            <a:spLocks noGrp="1"/>
          </p:cNvSpPr>
          <p:nvPr>
            <p:ph type="subTitle" idx="1"/>
          </p:nvPr>
        </p:nvSpPr>
        <p:spPr>
          <a:xfrm>
            <a:off x="2308202" y="3079801"/>
            <a:ext cx="6343166" cy="3647277"/>
          </a:xfrm>
        </p:spPr>
        <p:txBody>
          <a:bodyPr vert="horz" lIns="91440" tIns="45720" rIns="91440" bIns="45720" rtlCol="0" anchor="t">
            <a:normAutofit/>
          </a:bodyPr>
          <a:lstStyle/>
          <a:p>
            <a:pPr indent="-228600" defTabSz="914400">
              <a:buFont typeface="Arial" panose="020B0604020202020204" pitchFamily="34" charset="0"/>
              <a:buChar char="•"/>
            </a:pPr>
            <a:r>
              <a:rPr lang="ja-JP" altLang="en-US" dirty="0"/>
              <a:t>企画・制作：一般社団法人 札幌歯科医師会学校歯科委員会</a:t>
            </a:r>
            <a:endParaRPr lang="en-US" altLang="ja-JP" dirty="0"/>
          </a:p>
          <a:p>
            <a:pPr defTabSz="914400"/>
            <a:endParaRPr kumimoji="1" lang="en-US" altLang="ja-JP" dirty="0"/>
          </a:p>
        </p:txBody>
      </p:sp>
      <p:pic>
        <p:nvPicPr>
          <p:cNvPr id="3" name="図 2">
            <a:extLst>
              <a:ext uri="{FF2B5EF4-FFF2-40B4-BE49-F238E27FC236}">
                <a16:creationId xmlns:a16="http://schemas.microsoft.com/office/drawing/2014/main" id="{073A903B-FFD5-4B6A-B3CF-3DBFE687B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8584" y="3815107"/>
            <a:ext cx="2462784" cy="2823480"/>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DDC2AC-4F0E-4BB7-9391-D9C903E57B1A}"/>
              </a:ext>
            </a:extLst>
          </p:cNvPr>
          <p:cNvSpPr>
            <a:spLocks noGrp="1"/>
          </p:cNvSpPr>
          <p:nvPr>
            <p:ph type="title"/>
          </p:nvPr>
        </p:nvSpPr>
        <p:spPr>
          <a:xfrm>
            <a:off x="1368279" y="1089992"/>
            <a:ext cx="8229600" cy="1143000"/>
          </a:xfrm>
        </p:spPr>
        <p:txBody>
          <a:bodyPr>
            <a:normAutofit/>
          </a:bodyPr>
          <a:lstStyle/>
          <a:p>
            <a:r>
              <a:rPr kumimoji="1" lang="ja-JP" altLang="en-US" sz="4400" b="1" dirty="0"/>
              <a:t>むし歯の進行</a:t>
            </a:r>
          </a:p>
        </p:txBody>
      </p:sp>
      <p:pic>
        <p:nvPicPr>
          <p:cNvPr id="5" name="コンテンツ プレースホルダー 4">
            <a:extLst>
              <a:ext uri="{FF2B5EF4-FFF2-40B4-BE49-F238E27FC236}">
                <a16:creationId xmlns:a16="http://schemas.microsoft.com/office/drawing/2014/main" id="{91E21D8E-70B2-483D-A7B2-64ECF0C412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705" y="3397062"/>
            <a:ext cx="1722413" cy="1971899"/>
          </a:xfrm>
        </p:spPr>
      </p:pic>
      <p:pic>
        <p:nvPicPr>
          <p:cNvPr id="7" name="図 6">
            <a:extLst>
              <a:ext uri="{FF2B5EF4-FFF2-40B4-BE49-F238E27FC236}">
                <a16:creationId xmlns:a16="http://schemas.microsoft.com/office/drawing/2014/main" id="{418A881D-35AA-4772-AA90-B743B40A3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0118" y="3412832"/>
            <a:ext cx="1722413" cy="1971899"/>
          </a:xfrm>
          <a:prstGeom prst="rect">
            <a:avLst/>
          </a:prstGeom>
        </p:spPr>
      </p:pic>
      <p:pic>
        <p:nvPicPr>
          <p:cNvPr id="9" name="図 8">
            <a:extLst>
              <a:ext uri="{FF2B5EF4-FFF2-40B4-BE49-F238E27FC236}">
                <a16:creationId xmlns:a16="http://schemas.microsoft.com/office/drawing/2014/main" id="{7D881411-A5E6-4487-AD32-B18084E88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2530" y="3397062"/>
            <a:ext cx="1722413" cy="1971900"/>
          </a:xfrm>
          <a:prstGeom prst="rect">
            <a:avLst/>
          </a:prstGeom>
        </p:spPr>
      </p:pic>
      <p:pic>
        <p:nvPicPr>
          <p:cNvPr id="11" name="図 10">
            <a:extLst>
              <a:ext uri="{FF2B5EF4-FFF2-40B4-BE49-F238E27FC236}">
                <a16:creationId xmlns:a16="http://schemas.microsoft.com/office/drawing/2014/main" id="{B6257BBD-EC3F-470F-8018-F70568459A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4943" y="3404949"/>
            <a:ext cx="1722412" cy="1971897"/>
          </a:xfrm>
          <a:prstGeom prst="rect">
            <a:avLst/>
          </a:prstGeom>
        </p:spPr>
      </p:pic>
      <p:pic>
        <p:nvPicPr>
          <p:cNvPr id="13" name="図 12" descr="衣類 が含まれている画像&#10;&#10;高い精度で生成された説明">
            <a:extLst>
              <a:ext uri="{FF2B5EF4-FFF2-40B4-BE49-F238E27FC236}">
                <a16:creationId xmlns:a16="http://schemas.microsoft.com/office/drawing/2014/main" id="{065E6E00-4B5D-4B34-9830-A8A02713F1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3223" y="3490623"/>
            <a:ext cx="1640689" cy="1878338"/>
          </a:xfrm>
          <a:prstGeom prst="rect">
            <a:avLst/>
          </a:prstGeom>
        </p:spPr>
      </p:pic>
      <p:sp>
        <p:nvSpPr>
          <p:cNvPr id="3" name="テキスト ボックス 2">
            <a:extLst>
              <a:ext uri="{FF2B5EF4-FFF2-40B4-BE49-F238E27FC236}">
                <a16:creationId xmlns:a16="http://schemas.microsoft.com/office/drawing/2014/main" id="{7DC7BC14-FD86-4E87-A792-DE3392E7D87F}"/>
              </a:ext>
            </a:extLst>
          </p:cNvPr>
          <p:cNvSpPr txBox="1"/>
          <p:nvPr/>
        </p:nvSpPr>
        <p:spPr>
          <a:xfrm>
            <a:off x="695851" y="5506398"/>
            <a:ext cx="963827" cy="523220"/>
          </a:xfrm>
          <a:prstGeom prst="rect">
            <a:avLst/>
          </a:prstGeom>
          <a:noFill/>
        </p:spPr>
        <p:txBody>
          <a:bodyPr wrap="square" rtlCol="0">
            <a:spAutoFit/>
          </a:bodyPr>
          <a:lstStyle/>
          <a:p>
            <a:r>
              <a:rPr kumimoji="1" lang="en-US" altLang="ja-JP" sz="2800" dirty="0"/>
              <a:t>CO</a:t>
            </a:r>
            <a:endParaRPr kumimoji="1" lang="ja-JP" altLang="en-US" sz="2800" dirty="0"/>
          </a:p>
        </p:txBody>
      </p:sp>
      <p:sp>
        <p:nvSpPr>
          <p:cNvPr id="6" name="テキスト ボックス 5">
            <a:extLst>
              <a:ext uri="{FF2B5EF4-FFF2-40B4-BE49-F238E27FC236}">
                <a16:creationId xmlns:a16="http://schemas.microsoft.com/office/drawing/2014/main" id="{3738B3B9-30B3-4DD9-9BC2-C46B5F2669A0}"/>
              </a:ext>
            </a:extLst>
          </p:cNvPr>
          <p:cNvSpPr txBox="1"/>
          <p:nvPr/>
        </p:nvSpPr>
        <p:spPr>
          <a:xfrm>
            <a:off x="2541833" y="5506398"/>
            <a:ext cx="963827" cy="523220"/>
          </a:xfrm>
          <a:prstGeom prst="rect">
            <a:avLst/>
          </a:prstGeom>
          <a:noFill/>
        </p:spPr>
        <p:txBody>
          <a:bodyPr wrap="square" rtlCol="0">
            <a:spAutoFit/>
          </a:bodyPr>
          <a:lstStyle/>
          <a:p>
            <a:r>
              <a:rPr kumimoji="1" lang="en-US" altLang="ja-JP" sz="2800" dirty="0"/>
              <a:t>C1</a:t>
            </a:r>
            <a:endParaRPr kumimoji="1" lang="ja-JP" altLang="en-US" sz="2800" dirty="0"/>
          </a:p>
        </p:txBody>
      </p:sp>
      <p:sp>
        <p:nvSpPr>
          <p:cNvPr id="8" name="テキスト ボックス 7">
            <a:extLst>
              <a:ext uri="{FF2B5EF4-FFF2-40B4-BE49-F238E27FC236}">
                <a16:creationId xmlns:a16="http://schemas.microsoft.com/office/drawing/2014/main" id="{AECEFD3B-19D1-42D2-8627-40D67299273F}"/>
              </a:ext>
            </a:extLst>
          </p:cNvPr>
          <p:cNvSpPr txBox="1"/>
          <p:nvPr/>
        </p:nvSpPr>
        <p:spPr>
          <a:xfrm>
            <a:off x="4188941" y="5514039"/>
            <a:ext cx="766118" cy="523220"/>
          </a:xfrm>
          <a:prstGeom prst="rect">
            <a:avLst/>
          </a:prstGeom>
          <a:noFill/>
        </p:spPr>
        <p:txBody>
          <a:bodyPr wrap="square" rtlCol="0">
            <a:spAutoFit/>
          </a:bodyPr>
          <a:lstStyle/>
          <a:p>
            <a:r>
              <a:rPr kumimoji="1" lang="en-US" altLang="ja-JP" sz="2800" dirty="0"/>
              <a:t>C2</a:t>
            </a:r>
            <a:endParaRPr kumimoji="1" lang="ja-JP" altLang="en-US" sz="2800" dirty="0"/>
          </a:p>
        </p:txBody>
      </p:sp>
      <p:sp>
        <p:nvSpPr>
          <p:cNvPr id="10" name="テキスト ボックス 9">
            <a:extLst>
              <a:ext uri="{FF2B5EF4-FFF2-40B4-BE49-F238E27FC236}">
                <a16:creationId xmlns:a16="http://schemas.microsoft.com/office/drawing/2014/main" id="{8AA2C238-F355-4585-81D1-48ADCC444CED}"/>
              </a:ext>
            </a:extLst>
          </p:cNvPr>
          <p:cNvSpPr txBox="1"/>
          <p:nvPr/>
        </p:nvSpPr>
        <p:spPr>
          <a:xfrm>
            <a:off x="5982418" y="5515696"/>
            <a:ext cx="1120805" cy="523220"/>
          </a:xfrm>
          <a:prstGeom prst="rect">
            <a:avLst/>
          </a:prstGeom>
          <a:noFill/>
        </p:spPr>
        <p:txBody>
          <a:bodyPr wrap="square" rtlCol="0">
            <a:spAutoFit/>
          </a:bodyPr>
          <a:lstStyle/>
          <a:p>
            <a:r>
              <a:rPr kumimoji="1" lang="en-US" altLang="ja-JP" sz="2800" dirty="0"/>
              <a:t>C3</a:t>
            </a:r>
            <a:endParaRPr kumimoji="1" lang="ja-JP" altLang="en-US" sz="2800" dirty="0"/>
          </a:p>
        </p:txBody>
      </p:sp>
    </p:spTree>
    <p:extLst>
      <p:ext uri="{BB962C8B-B14F-4D97-AF65-F5344CB8AC3E}">
        <p14:creationId xmlns:p14="http://schemas.microsoft.com/office/powerpoint/2010/main" val="2992744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824CCA-3A96-4FA0-916E-19AF150F1038}"/>
              </a:ext>
            </a:extLst>
          </p:cNvPr>
          <p:cNvSpPr>
            <a:spLocks noGrp="1"/>
          </p:cNvSpPr>
          <p:nvPr>
            <p:ph type="title"/>
          </p:nvPr>
        </p:nvSpPr>
        <p:spPr>
          <a:xfrm>
            <a:off x="1419877" y="1083333"/>
            <a:ext cx="6571343" cy="1049235"/>
          </a:xfrm>
        </p:spPr>
        <p:txBody>
          <a:bodyPr>
            <a:normAutofit/>
          </a:bodyPr>
          <a:lstStyle/>
          <a:p>
            <a:r>
              <a:rPr kumimoji="1" lang="ja-JP" altLang="en-US" sz="4000" b="1" dirty="0"/>
              <a:t>むし歯にならないためには</a:t>
            </a:r>
          </a:p>
        </p:txBody>
      </p:sp>
      <p:sp>
        <p:nvSpPr>
          <p:cNvPr id="3" name="コンテンツ プレースホルダー 2">
            <a:extLst>
              <a:ext uri="{FF2B5EF4-FFF2-40B4-BE49-F238E27FC236}">
                <a16:creationId xmlns:a16="http://schemas.microsoft.com/office/drawing/2014/main" id="{DE1C169A-7E59-4F9B-A036-A982D3A36EDA}"/>
              </a:ext>
            </a:extLst>
          </p:cNvPr>
          <p:cNvSpPr>
            <a:spLocks noGrp="1"/>
          </p:cNvSpPr>
          <p:nvPr>
            <p:ph idx="1"/>
          </p:nvPr>
        </p:nvSpPr>
        <p:spPr>
          <a:xfrm>
            <a:off x="1375488" y="2253858"/>
            <a:ext cx="6571343" cy="3450613"/>
          </a:xfrm>
        </p:spPr>
        <p:txBody>
          <a:bodyPr/>
          <a:lstStyle/>
          <a:p>
            <a:r>
              <a:rPr kumimoji="1" lang="ja-JP" altLang="en-US" dirty="0"/>
              <a:t>さとうの多く入った、歯にくっつきやすい食べ物をたくさん食べない</a:t>
            </a:r>
            <a:endParaRPr kumimoji="1" lang="en-US" altLang="ja-JP" dirty="0"/>
          </a:p>
          <a:p>
            <a:r>
              <a:rPr lang="ja-JP" altLang="en-US" dirty="0"/>
              <a:t>むし歯の原因ミュータンス菌がつくりだす歯垢（プラーク）をとるための正しい歯みがき</a:t>
            </a:r>
            <a:endParaRPr kumimoji="1" lang="ja-JP" altLang="en-US" dirty="0"/>
          </a:p>
        </p:txBody>
      </p:sp>
      <p:pic>
        <p:nvPicPr>
          <p:cNvPr id="7" name="図 6">
            <a:extLst>
              <a:ext uri="{FF2B5EF4-FFF2-40B4-BE49-F238E27FC236}">
                <a16:creationId xmlns:a16="http://schemas.microsoft.com/office/drawing/2014/main" id="{0C3021E0-4CC8-4081-BEB6-47DEFAD0D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4807" y="4255963"/>
            <a:ext cx="1749121" cy="1749121"/>
          </a:xfrm>
          <a:prstGeom prst="rect">
            <a:avLst/>
          </a:prstGeom>
        </p:spPr>
      </p:pic>
      <p:pic>
        <p:nvPicPr>
          <p:cNvPr id="9" name="図 8">
            <a:extLst>
              <a:ext uri="{FF2B5EF4-FFF2-40B4-BE49-F238E27FC236}">
                <a16:creationId xmlns:a16="http://schemas.microsoft.com/office/drawing/2014/main" id="{149B0557-98AB-45B0-90A9-E44203D186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6606" y="4390968"/>
            <a:ext cx="1580156" cy="1580156"/>
          </a:xfrm>
          <a:prstGeom prst="rect">
            <a:avLst/>
          </a:prstGeom>
        </p:spPr>
      </p:pic>
      <p:pic>
        <p:nvPicPr>
          <p:cNvPr id="13" name="図 12">
            <a:extLst>
              <a:ext uri="{FF2B5EF4-FFF2-40B4-BE49-F238E27FC236}">
                <a16:creationId xmlns:a16="http://schemas.microsoft.com/office/drawing/2014/main" id="{A01E28AD-44A1-4FA0-8837-63356B485B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710" y="4743265"/>
            <a:ext cx="1248802" cy="1248802"/>
          </a:xfrm>
          <a:prstGeom prst="rect">
            <a:avLst/>
          </a:prstGeom>
        </p:spPr>
      </p:pic>
      <p:pic>
        <p:nvPicPr>
          <p:cNvPr id="15" name="図 14">
            <a:extLst>
              <a:ext uri="{FF2B5EF4-FFF2-40B4-BE49-F238E27FC236}">
                <a16:creationId xmlns:a16="http://schemas.microsoft.com/office/drawing/2014/main" id="{9319D365-F106-49DC-995D-9A96E74041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4624" y="4518352"/>
            <a:ext cx="1452772" cy="1452772"/>
          </a:xfrm>
          <a:prstGeom prst="rect">
            <a:avLst/>
          </a:prstGeom>
        </p:spPr>
      </p:pic>
      <p:sp>
        <p:nvSpPr>
          <p:cNvPr id="4" name="テキスト ボックス 3">
            <a:extLst>
              <a:ext uri="{FF2B5EF4-FFF2-40B4-BE49-F238E27FC236}">
                <a16:creationId xmlns:a16="http://schemas.microsoft.com/office/drawing/2014/main" id="{2A253974-B061-4970-B61A-1FE5305104B3}"/>
              </a:ext>
            </a:extLst>
          </p:cNvPr>
          <p:cNvSpPr txBox="1"/>
          <p:nvPr/>
        </p:nvSpPr>
        <p:spPr>
          <a:xfrm>
            <a:off x="6476762" y="2935376"/>
            <a:ext cx="1228725" cy="307777"/>
          </a:xfrm>
          <a:prstGeom prst="rect">
            <a:avLst/>
          </a:prstGeom>
          <a:noFill/>
        </p:spPr>
        <p:txBody>
          <a:bodyPr wrap="square" rtlCol="0">
            <a:spAutoFit/>
          </a:bodyPr>
          <a:lstStyle/>
          <a:p>
            <a:r>
              <a:rPr kumimoji="1" lang="ja-JP" altLang="en-US" sz="1400" dirty="0"/>
              <a:t>しこう</a:t>
            </a:r>
          </a:p>
        </p:txBody>
      </p:sp>
    </p:spTree>
    <p:extLst>
      <p:ext uri="{BB962C8B-B14F-4D97-AF65-F5344CB8AC3E}">
        <p14:creationId xmlns:p14="http://schemas.microsoft.com/office/powerpoint/2010/main" val="3232493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BF9604-E630-483D-9011-8F1C208310A7}"/>
              </a:ext>
            </a:extLst>
          </p:cNvPr>
          <p:cNvSpPr>
            <a:spLocks noGrp="1"/>
          </p:cNvSpPr>
          <p:nvPr>
            <p:ph type="title"/>
          </p:nvPr>
        </p:nvSpPr>
        <p:spPr>
          <a:xfrm>
            <a:off x="851491" y="1130854"/>
            <a:ext cx="7441018" cy="1049235"/>
          </a:xfrm>
        </p:spPr>
        <p:txBody>
          <a:bodyPr>
            <a:noAutofit/>
          </a:bodyPr>
          <a:lstStyle/>
          <a:p>
            <a:r>
              <a:rPr kumimoji="1" lang="ja-JP" altLang="en-US" sz="3600" b="1" dirty="0"/>
              <a:t>むし歯になりにくいおやつの食べ方</a:t>
            </a:r>
          </a:p>
        </p:txBody>
      </p:sp>
      <p:sp>
        <p:nvSpPr>
          <p:cNvPr id="3" name="コンテンツ プレースホルダー 2">
            <a:extLst>
              <a:ext uri="{FF2B5EF4-FFF2-40B4-BE49-F238E27FC236}">
                <a16:creationId xmlns:a16="http://schemas.microsoft.com/office/drawing/2014/main" id="{2DF2AB1B-F1F9-4354-BB6F-F6E6D5BF3FAA}"/>
              </a:ext>
            </a:extLst>
          </p:cNvPr>
          <p:cNvSpPr>
            <a:spLocks noGrp="1"/>
          </p:cNvSpPr>
          <p:nvPr>
            <p:ph idx="1"/>
          </p:nvPr>
        </p:nvSpPr>
        <p:spPr/>
        <p:txBody>
          <a:bodyPr/>
          <a:lstStyle/>
          <a:p>
            <a:pPr marL="0" indent="0">
              <a:buNone/>
            </a:pPr>
            <a:endParaRPr kumimoji="1" lang="en-US" altLang="ja-JP" dirty="0"/>
          </a:p>
          <a:p>
            <a:r>
              <a:rPr lang="ja-JP" altLang="en-US" dirty="0"/>
              <a:t>歯に良いおやつと悪いおやつ</a:t>
            </a:r>
            <a:endParaRPr lang="en-US" altLang="ja-JP" dirty="0"/>
          </a:p>
          <a:p>
            <a:r>
              <a:rPr kumimoji="1" lang="ja-JP" altLang="en-US" dirty="0"/>
              <a:t>注意すること（</a:t>
            </a:r>
            <a:r>
              <a:rPr lang="ja-JP" altLang="en-US" dirty="0"/>
              <a:t>食べる時間・回数・量）</a:t>
            </a:r>
            <a:endParaRPr kumimoji="1" lang="en-US" altLang="ja-JP" dirty="0"/>
          </a:p>
          <a:p>
            <a:pPr marL="0" indent="0">
              <a:buNone/>
            </a:pPr>
            <a:endParaRPr kumimoji="1" lang="ja-JP" altLang="en-US" dirty="0"/>
          </a:p>
        </p:txBody>
      </p:sp>
      <p:pic>
        <p:nvPicPr>
          <p:cNvPr id="7" name="図 6">
            <a:extLst>
              <a:ext uri="{FF2B5EF4-FFF2-40B4-BE49-F238E27FC236}">
                <a16:creationId xmlns:a16="http://schemas.microsoft.com/office/drawing/2014/main" id="{1A42E6C0-01DD-4632-9634-563BC047B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56" y="4297848"/>
            <a:ext cx="1737359" cy="1737359"/>
          </a:xfrm>
          <a:prstGeom prst="rect">
            <a:avLst/>
          </a:prstGeom>
        </p:spPr>
      </p:pic>
      <p:pic>
        <p:nvPicPr>
          <p:cNvPr id="9" name="図 8">
            <a:extLst>
              <a:ext uri="{FF2B5EF4-FFF2-40B4-BE49-F238E27FC236}">
                <a16:creationId xmlns:a16="http://schemas.microsoft.com/office/drawing/2014/main" id="{AB4951E0-7845-4252-8B03-A629D3E47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864" y="4423592"/>
            <a:ext cx="1489512" cy="1489512"/>
          </a:xfrm>
          <a:prstGeom prst="rect">
            <a:avLst/>
          </a:prstGeom>
        </p:spPr>
      </p:pic>
      <p:pic>
        <p:nvPicPr>
          <p:cNvPr id="11" name="図 10">
            <a:extLst>
              <a:ext uri="{FF2B5EF4-FFF2-40B4-BE49-F238E27FC236}">
                <a16:creationId xmlns:a16="http://schemas.microsoft.com/office/drawing/2014/main" id="{6FD7731B-693A-40A0-9B2A-84EBF821DC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0958" y="4128646"/>
            <a:ext cx="1864587" cy="1864587"/>
          </a:xfrm>
          <a:prstGeom prst="rect">
            <a:avLst/>
          </a:prstGeom>
        </p:spPr>
      </p:pic>
    </p:spTree>
    <p:extLst>
      <p:ext uri="{BB962C8B-B14F-4D97-AF65-F5344CB8AC3E}">
        <p14:creationId xmlns:p14="http://schemas.microsoft.com/office/powerpoint/2010/main" val="3631220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A221C2-CC09-4E5B-9D04-A8C0633B5CAB}"/>
              </a:ext>
            </a:extLst>
          </p:cNvPr>
          <p:cNvSpPr>
            <a:spLocks noGrp="1"/>
          </p:cNvSpPr>
          <p:nvPr>
            <p:ph type="title"/>
          </p:nvPr>
        </p:nvSpPr>
        <p:spPr>
          <a:xfrm>
            <a:off x="1381707" y="969169"/>
            <a:ext cx="6810823" cy="1049235"/>
          </a:xfrm>
        </p:spPr>
        <p:txBody>
          <a:bodyPr>
            <a:noAutofit/>
          </a:bodyPr>
          <a:lstStyle/>
          <a:p>
            <a:r>
              <a:rPr lang="ja-JP" altLang="en-US" sz="4000" b="1" dirty="0"/>
              <a:t>むし歯になりやすいのみもの</a:t>
            </a:r>
            <a:br>
              <a:rPr lang="ja-JP" altLang="en-US" sz="4000" b="1" dirty="0"/>
            </a:br>
            <a:endParaRPr kumimoji="1" lang="ja-JP" altLang="en-US" sz="4000" b="1" dirty="0"/>
          </a:p>
        </p:txBody>
      </p:sp>
      <p:pic>
        <p:nvPicPr>
          <p:cNvPr id="6" name="図 5" descr="ベクトル グラフィックス, テキスト が含まれている画像&#10;&#10;高い精度で生成された説明">
            <a:extLst>
              <a:ext uri="{FF2B5EF4-FFF2-40B4-BE49-F238E27FC236}">
                <a16:creationId xmlns:a16="http://schemas.microsoft.com/office/drawing/2014/main" id="{1C1C18F8-E80F-412A-83B2-66F01DF39B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7536" y="2144003"/>
            <a:ext cx="1945916" cy="1945916"/>
          </a:xfrm>
          <a:prstGeom prst="rect">
            <a:avLst/>
          </a:prstGeom>
        </p:spPr>
      </p:pic>
      <p:pic>
        <p:nvPicPr>
          <p:cNvPr id="7" name="図 6" descr="食べ物 が含まれている画像&#10;&#10;高い精度で生成された説明">
            <a:extLst>
              <a:ext uri="{FF2B5EF4-FFF2-40B4-BE49-F238E27FC236}">
                <a16:creationId xmlns:a16="http://schemas.microsoft.com/office/drawing/2014/main" id="{F5EB5F81-17B8-40D8-8905-887CA71C9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749" y="3820725"/>
            <a:ext cx="2297180" cy="2297180"/>
          </a:xfrm>
          <a:prstGeom prst="rect">
            <a:avLst/>
          </a:prstGeom>
        </p:spPr>
      </p:pic>
      <p:pic>
        <p:nvPicPr>
          <p:cNvPr id="9" name="図 8">
            <a:extLst>
              <a:ext uri="{FF2B5EF4-FFF2-40B4-BE49-F238E27FC236}">
                <a16:creationId xmlns:a16="http://schemas.microsoft.com/office/drawing/2014/main" id="{425C3285-FBBF-4763-B18E-ED9416DC8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24" y="3820726"/>
            <a:ext cx="2297179" cy="2297179"/>
          </a:xfrm>
          <a:prstGeom prst="rect">
            <a:avLst/>
          </a:prstGeom>
        </p:spPr>
      </p:pic>
      <p:pic>
        <p:nvPicPr>
          <p:cNvPr id="11" name="図 10">
            <a:extLst>
              <a:ext uri="{FF2B5EF4-FFF2-40B4-BE49-F238E27FC236}">
                <a16:creationId xmlns:a16="http://schemas.microsoft.com/office/drawing/2014/main" id="{20C39833-1A7B-482F-A964-ED468E8E04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4929" y="3688834"/>
            <a:ext cx="2429071" cy="2429071"/>
          </a:xfrm>
          <a:prstGeom prst="rect">
            <a:avLst/>
          </a:prstGeom>
        </p:spPr>
      </p:pic>
      <p:pic>
        <p:nvPicPr>
          <p:cNvPr id="13" name="図 12">
            <a:extLst>
              <a:ext uri="{FF2B5EF4-FFF2-40B4-BE49-F238E27FC236}">
                <a16:creationId xmlns:a16="http://schemas.microsoft.com/office/drawing/2014/main" id="{C430DBEA-EE25-475E-AA38-AC5442D0D3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8243" y="3778399"/>
            <a:ext cx="2339506" cy="2339506"/>
          </a:xfrm>
          <a:prstGeom prst="rect">
            <a:avLst/>
          </a:prstGeom>
        </p:spPr>
      </p:pic>
    </p:spTree>
    <p:extLst>
      <p:ext uri="{BB962C8B-B14F-4D97-AF65-F5344CB8AC3E}">
        <p14:creationId xmlns:p14="http://schemas.microsoft.com/office/powerpoint/2010/main" val="3834522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A221C2-CC09-4E5B-9D04-A8C0633B5CAB}"/>
              </a:ext>
            </a:extLst>
          </p:cNvPr>
          <p:cNvSpPr>
            <a:spLocks noGrp="1"/>
          </p:cNvSpPr>
          <p:nvPr>
            <p:ph type="title"/>
          </p:nvPr>
        </p:nvSpPr>
        <p:spPr>
          <a:xfrm>
            <a:off x="1443491" y="989871"/>
            <a:ext cx="6934390" cy="1049235"/>
          </a:xfrm>
        </p:spPr>
        <p:txBody>
          <a:bodyPr>
            <a:noAutofit/>
          </a:bodyPr>
          <a:lstStyle/>
          <a:p>
            <a:r>
              <a:rPr lang="ja-JP" altLang="en-US" sz="4000" b="1" dirty="0"/>
              <a:t>むし歯になりにくいのみもの</a:t>
            </a:r>
            <a:br>
              <a:rPr lang="ja-JP" altLang="en-US" sz="4000" b="1" dirty="0"/>
            </a:br>
            <a:endParaRPr kumimoji="1" lang="ja-JP" altLang="en-US" sz="4000" b="1" dirty="0"/>
          </a:p>
        </p:txBody>
      </p:sp>
      <p:pic>
        <p:nvPicPr>
          <p:cNvPr id="5" name="図 4" descr="テーブル, 壁, 室内 が含まれている画像&#10;&#10;高い精度で生成された説明">
            <a:extLst>
              <a:ext uri="{FF2B5EF4-FFF2-40B4-BE49-F238E27FC236}">
                <a16:creationId xmlns:a16="http://schemas.microsoft.com/office/drawing/2014/main" id="{D6C8F35A-6E8B-4A6F-A5E9-9DDD4168A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9401" y="3398567"/>
            <a:ext cx="2788092" cy="2788092"/>
          </a:xfrm>
          <a:prstGeom prst="rect">
            <a:avLst/>
          </a:prstGeom>
        </p:spPr>
      </p:pic>
      <p:pic>
        <p:nvPicPr>
          <p:cNvPr id="9" name="図 8" descr="食べ物, 飲料 が含まれている画像&#10;&#10;高い精度で生成された説明">
            <a:extLst>
              <a:ext uri="{FF2B5EF4-FFF2-40B4-BE49-F238E27FC236}">
                <a16:creationId xmlns:a16="http://schemas.microsoft.com/office/drawing/2014/main" id="{704D5920-601A-4719-8775-3B247B2E8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4849"/>
            <a:ext cx="2788092" cy="2788092"/>
          </a:xfrm>
          <a:prstGeom prst="rect">
            <a:avLst/>
          </a:prstGeom>
        </p:spPr>
      </p:pic>
      <p:pic>
        <p:nvPicPr>
          <p:cNvPr id="11" name="図 10" descr="食べ物 が含まれている画像&#10;&#10;高い精度で生成された説明">
            <a:extLst>
              <a:ext uri="{FF2B5EF4-FFF2-40B4-BE49-F238E27FC236}">
                <a16:creationId xmlns:a16="http://schemas.microsoft.com/office/drawing/2014/main" id="{D25AC0AB-8073-4A28-8593-94EF0FAAFF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456" y="3277088"/>
            <a:ext cx="2935853" cy="2935853"/>
          </a:xfrm>
          <a:prstGeom prst="rect">
            <a:avLst/>
          </a:prstGeom>
        </p:spPr>
      </p:pic>
      <p:pic>
        <p:nvPicPr>
          <p:cNvPr id="13" name="図 12" descr="ボトル, 食べ物, 飲料, 室内 が含まれている画像&#10;&#10;非常に高い精度で生成された説明">
            <a:extLst>
              <a:ext uri="{FF2B5EF4-FFF2-40B4-BE49-F238E27FC236}">
                <a16:creationId xmlns:a16="http://schemas.microsoft.com/office/drawing/2014/main" id="{6BC02E76-7734-4CEC-82EB-E801DAA255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1006" y="3419684"/>
            <a:ext cx="2788092" cy="2788092"/>
          </a:xfrm>
          <a:prstGeom prst="rect">
            <a:avLst/>
          </a:prstGeom>
        </p:spPr>
      </p:pic>
    </p:spTree>
    <p:extLst>
      <p:ext uri="{BB962C8B-B14F-4D97-AF65-F5344CB8AC3E}">
        <p14:creationId xmlns:p14="http://schemas.microsoft.com/office/powerpoint/2010/main" val="2861864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313302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タイトル 1">
            <a:extLst>
              <a:ext uri="{FF2B5EF4-FFF2-40B4-BE49-F238E27FC236}">
                <a16:creationId xmlns:a16="http://schemas.microsoft.com/office/drawing/2014/main" id="{EC5DB80C-2FED-47B6-97B1-A48843A9F4A0}"/>
              </a:ext>
            </a:extLst>
          </p:cNvPr>
          <p:cNvSpPr>
            <a:spLocks noGrp="1"/>
          </p:cNvSpPr>
          <p:nvPr>
            <p:ph type="title"/>
          </p:nvPr>
        </p:nvSpPr>
        <p:spPr>
          <a:xfrm>
            <a:off x="1058929" y="1177373"/>
            <a:ext cx="3132383" cy="1049235"/>
          </a:xfrm>
        </p:spPr>
        <p:txBody>
          <a:bodyPr>
            <a:normAutofit/>
          </a:bodyPr>
          <a:lstStyle/>
          <a:p>
            <a:r>
              <a:rPr lang="ja-JP" altLang="en-US" sz="3600" b="1" dirty="0"/>
              <a:t>歯みがき</a:t>
            </a:r>
            <a:endParaRPr kumimoji="1" lang="ja-JP" altLang="en-US" sz="3600" b="1" dirty="0"/>
          </a:p>
        </p:txBody>
      </p:sp>
      <p:sp>
        <p:nvSpPr>
          <p:cNvPr id="33" name="Rectangle 32">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コンテンツ プレースホルダー 2">
            <a:extLst>
              <a:ext uri="{FF2B5EF4-FFF2-40B4-BE49-F238E27FC236}">
                <a16:creationId xmlns:a16="http://schemas.microsoft.com/office/drawing/2014/main" id="{C197124D-6246-44A9-9239-5B4E2A52A41E}"/>
              </a:ext>
            </a:extLst>
          </p:cNvPr>
          <p:cNvSpPr>
            <a:spLocks noGrp="1"/>
          </p:cNvSpPr>
          <p:nvPr>
            <p:ph idx="1"/>
          </p:nvPr>
        </p:nvSpPr>
        <p:spPr>
          <a:xfrm>
            <a:off x="1088685" y="2015732"/>
            <a:ext cx="3129159" cy="3450613"/>
          </a:xfrm>
        </p:spPr>
        <p:txBody>
          <a:bodyPr>
            <a:normAutofit/>
          </a:bodyPr>
          <a:lstStyle/>
          <a:p>
            <a:r>
              <a:rPr kumimoji="1" lang="ja-JP" altLang="en-US" dirty="0"/>
              <a:t>仕上げみがき</a:t>
            </a:r>
            <a:endParaRPr kumimoji="1" lang="en-US" altLang="ja-JP" dirty="0"/>
          </a:p>
          <a:p>
            <a:r>
              <a:rPr kumimoji="1" lang="ja-JP" altLang="en-US" dirty="0"/>
              <a:t>保護者のチェック</a:t>
            </a:r>
          </a:p>
        </p:txBody>
      </p:sp>
      <p:pic>
        <p:nvPicPr>
          <p:cNvPr id="5" name="図 4">
            <a:extLst>
              <a:ext uri="{FF2B5EF4-FFF2-40B4-BE49-F238E27FC236}">
                <a16:creationId xmlns:a16="http://schemas.microsoft.com/office/drawing/2014/main" id="{F2CD6E5B-2766-4F8A-BF35-9FA53D8E52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808" y="1275798"/>
            <a:ext cx="3720331" cy="3720331"/>
          </a:xfrm>
          <a:prstGeom prst="rect">
            <a:avLst/>
          </a:prstGeom>
        </p:spPr>
      </p:pic>
      <p:pic>
        <p:nvPicPr>
          <p:cNvPr id="35" name="Picture 34">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7" name="Straight Connector 36">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556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4B6636-0E86-40B0-A550-A93859D9AE84}"/>
              </a:ext>
            </a:extLst>
          </p:cNvPr>
          <p:cNvSpPr>
            <a:spLocks noGrp="1"/>
          </p:cNvSpPr>
          <p:nvPr>
            <p:ph type="title"/>
          </p:nvPr>
        </p:nvSpPr>
        <p:spPr>
          <a:xfrm>
            <a:off x="1443491" y="1124423"/>
            <a:ext cx="7298142" cy="1049235"/>
          </a:xfrm>
        </p:spPr>
        <p:txBody>
          <a:bodyPr>
            <a:normAutofit/>
          </a:bodyPr>
          <a:lstStyle/>
          <a:p>
            <a:r>
              <a:rPr kumimoji="1" lang="ja-JP" altLang="en-US" sz="4000" b="1" dirty="0"/>
              <a:t>歯みがき剤（粉）について</a:t>
            </a:r>
          </a:p>
        </p:txBody>
      </p:sp>
      <p:sp>
        <p:nvSpPr>
          <p:cNvPr id="3" name="コンテンツ プレースホルダー 2">
            <a:extLst>
              <a:ext uri="{FF2B5EF4-FFF2-40B4-BE49-F238E27FC236}">
                <a16:creationId xmlns:a16="http://schemas.microsoft.com/office/drawing/2014/main" id="{F3B8A50A-7BEF-499F-8B23-2ECDA565826D}"/>
              </a:ext>
            </a:extLst>
          </p:cNvPr>
          <p:cNvSpPr>
            <a:spLocks noGrp="1"/>
          </p:cNvSpPr>
          <p:nvPr>
            <p:ph idx="1"/>
          </p:nvPr>
        </p:nvSpPr>
        <p:spPr/>
        <p:txBody>
          <a:bodyPr/>
          <a:lstStyle/>
          <a:p>
            <a:r>
              <a:rPr kumimoji="1" lang="ja-JP" altLang="en-US" dirty="0"/>
              <a:t>歯みがき剤の量</a:t>
            </a:r>
            <a:endParaRPr kumimoji="1" lang="en-US" altLang="ja-JP" dirty="0"/>
          </a:p>
          <a:p>
            <a:r>
              <a:rPr lang="ja-JP" altLang="en-US" dirty="0"/>
              <a:t>うがいの仕方</a:t>
            </a:r>
            <a:endParaRPr lang="en-US" altLang="ja-JP" dirty="0"/>
          </a:p>
          <a:p>
            <a:r>
              <a:rPr kumimoji="1" lang="ja-JP" altLang="en-US" dirty="0"/>
              <a:t>フッ化物配合</a:t>
            </a:r>
          </a:p>
        </p:txBody>
      </p:sp>
      <p:pic>
        <p:nvPicPr>
          <p:cNvPr id="5" name="図 4">
            <a:extLst>
              <a:ext uri="{FF2B5EF4-FFF2-40B4-BE49-F238E27FC236}">
                <a16:creationId xmlns:a16="http://schemas.microsoft.com/office/drawing/2014/main" id="{0A9F6150-F46F-4478-812D-DE6FCF2DC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508" y="3964754"/>
            <a:ext cx="2189984" cy="2189984"/>
          </a:xfrm>
          <a:prstGeom prst="rect">
            <a:avLst/>
          </a:prstGeom>
        </p:spPr>
      </p:pic>
      <p:pic>
        <p:nvPicPr>
          <p:cNvPr id="7" name="図 6">
            <a:extLst>
              <a:ext uri="{FF2B5EF4-FFF2-40B4-BE49-F238E27FC236}">
                <a16:creationId xmlns:a16="http://schemas.microsoft.com/office/drawing/2014/main" id="{3D7D9161-769C-403B-9B03-BFF612C62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292" y="1555565"/>
            <a:ext cx="2490125" cy="2490125"/>
          </a:xfrm>
          <a:prstGeom prst="rect">
            <a:avLst/>
          </a:prstGeom>
        </p:spPr>
      </p:pic>
      <p:pic>
        <p:nvPicPr>
          <p:cNvPr id="9" name="図 8">
            <a:extLst>
              <a:ext uri="{FF2B5EF4-FFF2-40B4-BE49-F238E27FC236}">
                <a16:creationId xmlns:a16="http://schemas.microsoft.com/office/drawing/2014/main" id="{FA16CCDD-999E-4CCB-9F5D-9AF1C1C8A3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3194" y="3401379"/>
            <a:ext cx="2490125" cy="2490125"/>
          </a:xfrm>
          <a:prstGeom prst="rect">
            <a:avLst/>
          </a:prstGeom>
        </p:spPr>
      </p:pic>
      <p:pic>
        <p:nvPicPr>
          <p:cNvPr id="6" name="図 5">
            <a:extLst>
              <a:ext uri="{FF2B5EF4-FFF2-40B4-BE49-F238E27FC236}">
                <a16:creationId xmlns:a16="http://schemas.microsoft.com/office/drawing/2014/main" id="{28CB15E5-AFAC-4A92-B455-258D7E734B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475" y="3625610"/>
            <a:ext cx="2278670" cy="2304418"/>
          </a:xfrm>
          <a:prstGeom prst="rect">
            <a:avLst/>
          </a:prstGeom>
        </p:spPr>
      </p:pic>
      <p:sp>
        <p:nvSpPr>
          <p:cNvPr id="4" name="テキスト ボックス 3">
            <a:extLst>
              <a:ext uri="{FF2B5EF4-FFF2-40B4-BE49-F238E27FC236}">
                <a16:creationId xmlns:a16="http://schemas.microsoft.com/office/drawing/2014/main" id="{CFD97285-F1A4-4769-B295-254C86FFE639}"/>
              </a:ext>
            </a:extLst>
          </p:cNvPr>
          <p:cNvSpPr txBox="1"/>
          <p:nvPr/>
        </p:nvSpPr>
        <p:spPr>
          <a:xfrm>
            <a:off x="4545375" y="718252"/>
            <a:ext cx="503880" cy="369332"/>
          </a:xfrm>
          <a:prstGeom prst="rect">
            <a:avLst/>
          </a:prstGeom>
          <a:noFill/>
        </p:spPr>
        <p:txBody>
          <a:bodyPr wrap="square" rtlCol="0">
            <a:spAutoFit/>
          </a:bodyPr>
          <a:lstStyle/>
          <a:p>
            <a:r>
              <a:rPr kumimoji="1" lang="ja-JP" altLang="en-US" dirty="0"/>
              <a:t>こ</a:t>
            </a:r>
          </a:p>
        </p:txBody>
      </p:sp>
      <p:sp>
        <p:nvSpPr>
          <p:cNvPr id="10" name="テキスト ボックス 9">
            <a:extLst>
              <a:ext uri="{FF2B5EF4-FFF2-40B4-BE49-F238E27FC236}">
                <a16:creationId xmlns:a16="http://schemas.microsoft.com/office/drawing/2014/main" id="{3A204BC1-0C60-481C-AA95-106400D19F89}"/>
              </a:ext>
            </a:extLst>
          </p:cNvPr>
          <p:cNvSpPr txBox="1"/>
          <p:nvPr/>
        </p:nvSpPr>
        <p:spPr>
          <a:xfrm>
            <a:off x="3484475" y="718252"/>
            <a:ext cx="862212" cy="369332"/>
          </a:xfrm>
          <a:prstGeom prst="rect">
            <a:avLst/>
          </a:prstGeom>
          <a:noFill/>
        </p:spPr>
        <p:txBody>
          <a:bodyPr wrap="square" rtlCol="0">
            <a:spAutoFit/>
          </a:bodyPr>
          <a:lstStyle/>
          <a:p>
            <a:r>
              <a:rPr kumimoji="1" lang="ja-JP" altLang="en-US" dirty="0"/>
              <a:t>ざい</a:t>
            </a:r>
          </a:p>
        </p:txBody>
      </p:sp>
    </p:spTree>
    <p:extLst>
      <p:ext uri="{BB962C8B-B14F-4D97-AF65-F5344CB8AC3E}">
        <p14:creationId xmlns:p14="http://schemas.microsoft.com/office/powerpoint/2010/main" val="1560126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27C702-BD00-4A43-8009-7556F3F4922F}"/>
              </a:ext>
            </a:extLst>
          </p:cNvPr>
          <p:cNvSpPr>
            <a:spLocks noGrp="1"/>
          </p:cNvSpPr>
          <p:nvPr>
            <p:ph type="title"/>
          </p:nvPr>
        </p:nvSpPr>
        <p:spPr>
          <a:xfrm>
            <a:off x="1650401" y="1083976"/>
            <a:ext cx="6571343" cy="1049235"/>
          </a:xfrm>
        </p:spPr>
        <p:txBody>
          <a:bodyPr/>
          <a:lstStyle/>
          <a:p>
            <a:r>
              <a:rPr kumimoji="1" lang="ja-JP" altLang="en-US" b="1" dirty="0"/>
              <a:t>みがき方のいろいろ</a:t>
            </a:r>
          </a:p>
        </p:txBody>
      </p:sp>
      <p:pic>
        <p:nvPicPr>
          <p:cNvPr id="5" name="図 4">
            <a:extLst>
              <a:ext uri="{FF2B5EF4-FFF2-40B4-BE49-F238E27FC236}">
                <a16:creationId xmlns:a16="http://schemas.microsoft.com/office/drawing/2014/main" id="{12A77ACB-17D9-4B77-BDAD-10884560B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60" y="2522137"/>
            <a:ext cx="2205317" cy="1371812"/>
          </a:xfrm>
          <a:prstGeom prst="rect">
            <a:avLst/>
          </a:prstGeom>
        </p:spPr>
      </p:pic>
      <p:pic>
        <p:nvPicPr>
          <p:cNvPr id="7" name="図 6" descr="空 が含まれている画像&#10;&#10;高い精度で生成された説明">
            <a:extLst>
              <a:ext uri="{FF2B5EF4-FFF2-40B4-BE49-F238E27FC236}">
                <a16:creationId xmlns:a16="http://schemas.microsoft.com/office/drawing/2014/main" id="{DBA2CC40-4FA3-4B97-8DB6-5BBBB8363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49" y="4807492"/>
            <a:ext cx="1958315" cy="1218164"/>
          </a:xfrm>
          <a:prstGeom prst="rect">
            <a:avLst/>
          </a:prstGeom>
        </p:spPr>
      </p:pic>
      <p:pic>
        <p:nvPicPr>
          <p:cNvPr id="9" name="図 8">
            <a:extLst>
              <a:ext uri="{FF2B5EF4-FFF2-40B4-BE49-F238E27FC236}">
                <a16:creationId xmlns:a16="http://schemas.microsoft.com/office/drawing/2014/main" id="{E57D2B7D-8DE8-4D27-A08A-6467377FD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8379" y="4794556"/>
            <a:ext cx="1958315" cy="1218164"/>
          </a:xfrm>
          <a:prstGeom prst="rect">
            <a:avLst/>
          </a:prstGeom>
        </p:spPr>
      </p:pic>
      <p:pic>
        <p:nvPicPr>
          <p:cNvPr id="11" name="図 10" descr="室内 が含まれている画像&#10;&#10;高い精度で生成された説明">
            <a:extLst>
              <a:ext uri="{FF2B5EF4-FFF2-40B4-BE49-F238E27FC236}">
                <a16:creationId xmlns:a16="http://schemas.microsoft.com/office/drawing/2014/main" id="{C6974491-5C29-4EBA-B8E3-F930918812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1409" y="4807492"/>
            <a:ext cx="1898248" cy="1180800"/>
          </a:xfrm>
          <a:prstGeom prst="rect">
            <a:avLst/>
          </a:prstGeom>
        </p:spPr>
      </p:pic>
      <p:pic>
        <p:nvPicPr>
          <p:cNvPr id="13" name="図 12" descr="室内, テーブル が含まれている画像&#10;&#10;高い精度で生成された説明">
            <a:extLst>
              <a:ext uri="{FF2B5EF4-FFF2-40B4-BE49-F238E27FC236}">
                <a16:creationId xmlns:a16="http://schemas.microsoft.com/office/drawing/2014/main" id="{55CA2565-BC32-45C5-8062-AABCEDB1B4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9489" y="4740506"/>
            <a:ext cx="1844510" cy="1147372"/>
          </a:xfrm>
          <a:prstGeom prst="rect">
            <a:avLst/>
          </a:prstGeom>
        </p:spPr>
      </p:pic>
      <p:pic>
        <p:nvPicPr>
          <p:cNvPr id="6" name="図 5">
            <a:extLst>
              <a:ext uri="{FF2B5EF4-FFF2-40B4-BE49-F238E27FC236}">
                <a16:creationId xmlns:a16="http://schemas.microsoft.com/office/drawing/2014/main" id="{F4CDBD4D-C3B7-45DF-AF74-2E2FE7C777E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75" t="25625" r="2475" b="26341"/>
          <a:stretch/>
        </p:blipFill>
        <p:spPr>
          <a:xfrm>
            <a:off x="2373277" y="2170241"/>
            <a:ext cx="6683189" cy="2363659"/>
          </a:xfrm>
          <a:prstGeom prst="rect">
            <a:avLst/>
          </a:prstGeom>
        </p:spPr>
      </p:pic>
    </p:spTree>
    <p:extLst>
      <p:ext uri="{BB962C8B-B14F-4D97-AF65-F5344CB8AC3E}">
        <p14:creationId xmlns:p14="http://schemas.microsoft.com/office/powerpoint/2010/main" val="2859575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94F1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descr="テキスト, 地図 が含まれている画像&#10;&#10;自動的に生成された説明">
            <a:extLst>
              <a:ext uri="{FF2B5EF4-FFF2-40B4-BE49-F238E27FC236}">
                <a16:creationId xmlns:a16="http://schemas.microsoft.com/office/drawing/2014/main" id="{A887ED78-CFA3-40C7-89E9-FDAC120707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80" t="2468" r="5680" b="5097"/>
          <a:stretch/>
        </p:blipFill>
        <p:spPr>
          <a:xfrm>
            <a:off x="645319" y="480060"/>
            <a:ext cx="7717631" cy="5692197"/>
          </a:xfrm>
          <a:prstGeom prst="rect">
            <a:avLst/>
          </a:prstGeom>
        </p:spPr>
      </p:pic>
    </p:spTree>
    <p:extLst>
      <p:ext uri="{BB962C8B-B14F-4D97-AF65-F5344CB8AC3E}">
        <p14:creationId xmlns:p14="http://schemas.microsoft.com/office/powerpoint/2010/main" val="3800722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6" name="Straight Connector 15">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78E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コンテンツ プレースホルダー 6">
            <a:extLst>
              <a:ext uri="{FF2B5EF4-FFF2-40B4-BE49-F238E27FC236}">
                <a16:creationId xmlns:a16="http://schemas.microsoft.com/office/drawing/2014/main" id="{F3AFCBAF-1DDE-4ABF-95F4-CAE6A3B722A3}"/>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6569" t="12411" r="5572" b="10198"/>
          <a:stretch/>
        </p:blipFill>
        <p:spPr>
          <a:xfrm>
            <a:off x="357760" y="661436"/>
            <a:ext cx="8428481" cy="5215518"/>
          </a:xfrm>
          <a:prstGeom prst="rect">
            <a:avLst/>
          </a:prstGeom>
        </p:spPr>
      </p:pic>
    </p:spTree>
    <p:extLst>
      <p:ext uri="{BB962C8B-B14F-4D97-AF65-F5344CB8AC3E}">
        <p14:creationId xmlns:p14="http://schemas.microsoft.com/office/powerpoint/2010/main" val="4124598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BE96589D-9530-4A3F-ACC1-A41952CC030C}"/>
              </a:ext>
            </a:extLst>
          </p:cNvPr>
          <p:cNvSpPr>
            <a:spLocks noGrp="1"/>
          </p:cNvSpPr>
          <p:nvPr>
            <p:ph type="title" idx="4294967295"/>
          </p:nvPr>
        </p:nvSpPr>
        <p:spPr>
          <a:xfrm>
            <a:off x="1686568" y="481829"/>
            <a:ext cx="6572250" cy="1049337"/>
          </a:xfrm>
        </p:spPr>
        <p:txBody>
          <a:bodyPr>
            <a:normAutofit/>
          </a:bodyPr>
          <a:lstStyle/>
          <a:p>
            <a:r>
              <a:rPr kumimoji="1" lang="ja-JP" altLang="en-US" sz="4000" b="1" dirty="0"/>
              <a:t>口の中を観察してみよう</a:t>
            </a:r>
          </a:p>
        </p:txBody>
      </p:sp>
      <p:sp>
        <p:nvSpPr>
          <p:cNvPr id="2" name="テキスト ボックス 1">
            <a:extLst>
              <a:ext uri="{FF2B5EF4-FFF2-40B4-BE49-F238E27FC236}">
                <a16:creationId xmlns:a16="http://schemas.microsoft.com/office/drawing/2014/main" id="{5579BA10-4ED5-4698-82A7-41CDE5350E25}"/>
              </a:ext>
            </a:extLst>
          </p:cNvPr>
          <p:cNvSpPr txBox="1"/>
          <p:nvPr/>
        </p:nvSpPr>
        <p:spPr>
          <a:xfrm>
            <a:off x="3781167" y="171274"/>
            <a:ext cx="1152525" cy="307777"/>
          </a:xfrm>
          <a:prstGeom prst="rect">
            <a:avLst/>
          </a:prstGeom>
          <a:noFill/>
        </p:spPr>
        <p:txBody>
          <a:bodyPr wrap="square" rtlCol="0">
            <a:spAutoFit/>
          </a:bodyPr>
          <a:lstStyle/>
          <a:p>
            <a:r>
              <a:rPr kumimoji="1" lang="ja-JP" altLang="en-US" sz="1400" dirty="0"/>
              <a:t>かんさつ</a:t>
            </a:r>
          </a:p>
        </p:txBody>
      </p:sp>
      <p:pic>
        <p:nvPicPr>
          <p:cNvPr id="4" name="図 3">
            <a:extLst>
              <a:ext uri="{FF2B5EF4-FFF2-40B4-BE49-F238E27FC236}">
                <a16:creationId xmlns:a16="http://schemas.microsoft.com/office/drawing/2014/main" id="{1D956C53-846A-4658-8E49-1E4AD3F00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6248"/>
            <a:ext cx="7562335" cy="5671751"/>
          </a:xfrm>
          <a:prstGeom prst="rect">
            <a:avLst/>
          </a:prstGeom>
        </p:spPr>
      </p:pic>
      <p:pic>
        <p:nvPicPr>
          <p:cNvPr id="5" name="図 4">
            <a:extLst>
              <a:ext uri="{FF2B5EF4-FFF2-40B4-BE49-F238E27FC236}">
                <a16:creationId xmlns:a16="http://schemas.microsoft.com/office/drawing/2014/main" id="{BA7EBC64-D476-4B2D-8F35-25C20CB137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3924" y="4707924"/>
            <a:ext cx="2150076" cy="2150076"/>
          </a:xfrm>
          <a:prstGeom prst="rect">
            <a:avLst/>
          </a:prstGeom>
        </p:spPr>
      </p:pic>
    </p:spTree>
    <p:extLst>
      <p:ext uri="{BB962C8B-B14F-4D97-AF65-F5344CB8AC3E}">
        <p14:creationId xmlns:p14="http://schemas.microsoft.com/office/powerpoint/2010/main" val="2949450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36045-D631-4748-BC48-58FB861FCC4B}"/>
              </a:ext>
            </a:extLst>
          </p:cNvPr>
          <p:cNvSpPr>
            <a:spLocks noGrp="1"/>
          </p:cNvSpPr>
          <p:nvPr>
            <p:ph type="title"/>
          </p:nvPr>
        </p:nvSpPr>
        <p:spPr>
          <a:xfrm>
            <a:off x="1386341" y="1066115"/>
            <a:ext cx="6571343" cy="1049235"/>
          </a:xfrm>
        </p:spPr>
        <p:txBody>
          <a:bodyPr/>
          <a:lstStyle/>
          <a:p>
            <a:r>
              <a:rPr kumimoji="1" lang="ja-JP" altLang="en-US" b="1" dirty="0"/>
              <a:t>小臼歯のみがき方</a:t>
            </a:r>
          </a:p>
        </p:txBody>
      </p:sp>
      <p:pic>
        <p:nvPicPr>
          <p:cNvPr id="7" name="コンテンツ プレースホルダー 6">
            <a:extLst>
              <a:ext uri="{FF2B5EF4-FFF2-40B4-BE49-F238E27FC236}">
                <a16:creationId xmlns:a16="http://schemas.microsoft.com/office/drawing/2014/main" id="{1D49A783-6FD8-4C10-8783-3A1CAF5AF0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883262"/>
            <a:ext cx="7315199" cy="4114800"/>
          </a:xfrm>
        </p:spPr>
      </p:pic>
    </p:spTree>
    <p:extLst>
      <p:ext uri="{BB962C8B-B14F-4D97-AF65-F5344CB8AC3E}">
        <p14:creationId xmlns:p14="http://schemas.microsoft.com/office/powerpoint/2010/main" val="3199655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D8121F-CAC7-47FA-9BB5-1C77DD0FC5A4}"/>
              </a:ext>
            </a:extLst>
          </p:cNvPr>
          <p:cNvSpPr>
            <a:spLocks noGrp="1"/>
          </p:cNvSpPr>
          <p:nvPr>
            <p:ph type="title" idx="4294967295"/>
          </p:nvPr>
        </p:nvSpPr>
        <p:spPr>
          <a:xfrm>
            <a:off x="2486025" y="422275"/>
            <a:ext cx="6572250" cy="1049338"/>
          </a:xfrm>
        </p:spPr>
        <p:txBody>
          <a:bodyPr/>
          <a:lstStyle/>
          <a:p>
            <a:r>
              <a:rPr kumimoji="1" lang="ja-JP" altLang="en-US" b="1" dirty="0"/>
              <a:t>歯みがきしてみましょう</a:t>
            </a:r>
          </a:p>
        </p:txBody>
      </p:sp>
      <p:pic>
        <p:nvPicPr>
          <p:cNvPr id="3" name="MVI_0019">
            <a:hlinkClick r:id="" action="ppaction://media"/>
            <a:extLst>
              <a:ext uri="{FF2B5EF4-FFF2-40B4-BE49-F238E27FC236}">
                <a16:creationId xmlns:a16="http://schemas.microsoft.com/office/drawing/2014/main" id="{259DD395-36A3-47D2-A8C2-CD66C75DB8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14500"/>
            <a:ext cx="9144000" cy="5143500"/>
          </a:xfrm>
          <a:prstGeom prst="rect">
            <a:avLst/>
          </a:prstGeom>
        </p:spPr>
      </p:pic>
      <p:pic>
        <p:nvPicPr>
          <p:cNvPr id="6" name="図 5">
            <a:extLst>
              <a:ext uri="{FF2B5EF4-FFF2-40B4-BE49-F238E27FC236}">
                <a16:creationId xmlns:a16="http://schemas.microsoft.com/office/drawing/2014/main" id="{821AF09B-6B0A-4E31-94FC-6B8CD5AF24E7}"/>
              </a:ext>
            </a:extLst>
          </p:cNvPr>
          <p:cNvPicPr>
            <a:picLocks noChangeAspect="1"/>
          </p:cNvPicPr>
          <p:nvPr/>
        </p:nvPicPr>
        <p:blipFill>
          <a:blip r:embed="rId6"/>
          <a:stretch>
            <a:fillRect/>
          </a:stretch>
        </p:blipFill>
        <p:spPr>
          <a:xfrm>
            <a:off x="1933575" y="1012097"/>
            <a:ext cx="5775861" cy="45719"/>
          </a:xfrm>
          <a:prstGeom prst="rect">
            <a:avLst/>
          </a:prstGeom>
        </p:spPr>
      </p:pic>
      <p:sp>
        <p:nvSpPr>
          <p:cNvPr id="5" name="テキスト ボックス 4">
            <a:extLst>
              <a:ext uri="{FF2B5EF4-FFF2-40B4-BE49-F238E27FC236}">
                <a16:creationId xmlns:a16="http://schemas.microsoft.com/office/drawing/2014/main" id="{49092F06-F237-47A8-8830-2CC893144B1F}"/>
              </a:ext>
            </a:extLst>
          </p:cNvPr>
          <p:cNvSpPr txBox="1"/>
          <p:nvPr/>
        </p:nvSpPr>
        <p:spPr>
          <a:xfrm>
            <a:off x="333632" y="1221312"/>
            <a:ext cx="8390238" cy="369332"/>
          </a:xfrm>
          <a:prstGeom prst="rect">
            <a:avLst/>
          </a:prstGeom>
          <a:noFill/>
        </p:spPr>
        <p:txBody>
          <a:bodyPr wrap="square" rtlCol="0">
            <a:spAutoFit/>
          </a:bodyPr>
          <a:lstStyle/>
          <a:p>
            <a:r>
              <a:rPr kumimoji="1" lang="ja-JP" altLang="en-US" dirty="0"/>
              <a:t>画面にポインターを合わせてクリックすると動画が再生します（約</a:t>
            </a:r>
            <a:r>
              <a:rPr kumimoji="1" lang="en-US" altLang="ja-JP" dirty="0"/>
              <a:t>30</a:t>
            </a:r>
            <a:r>
              <a:rPr kumimoji="1" lang="ja-JP" altLang="en-US" dirty="0"/>
              <a:t>秒）</a:t>
            </a:r>
          </a:p>
        </p:txBody>
      </p:sp>
    </p:spTree>
    <p:extLst>
      <p:ext uri="{BB962C8B-B14F-4D97-AF65-F5344CB8AC3E}">
        <p14:creationId xmlns:p14="http://schemas.microsoft.com/office/powerpoint/2010/main" val="71456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ACBE2A-7CD8-4075-8096-8F455F00C4A4}"/>
              </a:ext>
            </a:extLst>
          </p:cNvPr>
          <p:cNvSpPr>
            <a:spLocks noGrp="1"/>
          </p:cNvSpPr>
          <p:nvPr>
            <p:ph type="title"/>
          </p:nvPr>
        </p:nvSpPr>
        <p:spPr>
          <a:xfrm>
            <a:off x="1437667" y="1045346"/>
            <a:ext cx="6571343" cy="1049235"/>
          </a:xfrm>
        </p:spPr>
        <p:txBody>
          <a:bodyPr/>
          <a:lstStyle/>
          <a:p>
            <a:r>
              <a:rPr kumimoji="1" lang="ja-JP" altLang="en-US" b="1" dirty="0"/>
              <a:t>歯肉炎について</a:t>
            </a:r>
          </a:p>
        </p:txBody>
      </p:sp>
      <p:pic>
        <p:nvPicPr>
          <p:cNvPr id="6" name="図 5">
            <a:extLst>
              <a:ext uri="{FF2B5EF4-FFF2-40B4-BE49-F238E27FC236}">
                <a16:creationId xmlns:a16="http://schemas.microsoft.com/office/drawing/2014/main" id="{A120FA98-5E91-4CEA-9619-9C35CAA9E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125" y="306049"/>
            <a:ext cx="1417710" cy="1478593"/>
          </a:xfrm>
          <a:prstGeom prst="rect">
            <a:avLst/>
          </a:prstGeom>
        </p:spPr>
      </p:pic>
      <p:pic>
        <p:nvPicPr>
          <p:cNvPr id="5" name="図 4">
            <a:extLst>
              <a:ext uri="{FF2B5EF4-FFF2-40B4-BE49-F238E27FC236}">
                <a16:creationId xmlns:a16="http://schemas.microsoft.com/office/drawing/2014/main" id="{979C52F3-46B5-4881-9AB2-E39943711C91}"/>
              </a:ext>
            </a:extLst>
          </p:cNvPr>
          <p:cNvPicPr>
            <a:picLocks noChangeAspect="1"/>
          </p:cNvPicPr>
          <p:nvPr/>
        </p:nvPicPr>
        <p:blipFill>
          <a:blip r:embed="rId4"/>
          <a:stretch>
            <a:fillRect/>
          </a:stretch>
        </p:blipFill>
        <p:spPr>
          <a:xfrm>
            <a:off x="-1622092" y="2490978"/>
            <a:ext cx="7801663" cy="3692787"/>
          </a:xfrm>
          <a:prstGeom prst="rect">
            <a:avLst/>
          </a:prstGeom>
        </p:spPr>
      </p:pic>
      <p:pic>
        <p:nvPicPr>
          <p:cNvPr id="7" name="図 6">
            <a:extLst>
              <a:ext uri="{FF2B5EF4-FFF2-40B4-BE49-F238E27FC236}">
                <a16:creationId xmlns:a16="http://schemas.microsoft.com/office/drawing/2014/main" id="{E124A8C6-6EA6-4E9B-A518-F9675FD1AC6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1000"/>
                    </a14:imgEffect>
                  </a14:imgLayer>
                </a14:imgProps>
              </a:ext>
            </a:extLst>
          </a:blip>
          <a:stretch>
            <a:fillRect/>
          </a:stretch>
        </p:blipFill>
        <p:spPr>
          <a:xfrm>
            <a:off x="2875862" y="1313377"/>
            <a:ext cx="7768289" cy="5826216"/>
          </a:xfrm>
          <a:prstGeom prst="rect">
            <a:avLst/>
          </a:prstGeom>
        </p:spPr>
      </p:pic>
      <p:sp>
        <p:nvSpPr>
          <p:cNvPr id="3" name="テキスト ボックス 2">
            <a:extLst>
              <a:ext uri="{FF2B5EF4-FFF2-40B4-BE49-F238E27FC236}">
                <a16:creationId xmlns:a16="http://schemas.microsoft.com/office/drawing/2014/main" id="{C0FEB5EA-05DB-454E-8F4A-92566BB3D2D1}"/>
              </a:ext>
            </a:extLst>
          </p:cNvPr>
          <p:cNvSpPr txBox="1"/>
          <p:nvPr/>
        </p:nvSpPr>
        <p:spPr>
          <a:xfrm>
            <a:off x="1506526" y="682781"/>
            <a:ext cx="1333500" cy="369332"/>
          </a:xfrm>
          <a:prstGeom prst="rect">
            <a:avLst/>
          </a:prstGeom>
          <a:noFill/>
        </p:spPr>
        <p:txBody>
          <a:bodyPr wrap="square" rtlCol="0">
            <a:spAutoFit/>
          </a:bodyPr>
          <a:lstStyle/>
          <a:p>
            <a:r>
              <a:rPr kumimoji="1" lang="ja-JP" altLang="en-US" dirty="0"/>
              <a:t>しにくえん</a:t>
            </a:r>
          </a:p>
        </p:txBody>
      </p:sp>
    </p:spTree>
    <p:extLst>
      <p:ext uri="{BB962C8B-B14F-4D97-AF65-F5344CB8AC3E}">
        <p14:creationId xmlns:p14="http://schemas.microsoft.com/office/powerpoint/2010/main" val="3213204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D4BE31E-776E-4D64-93A5-657ECD0774A7}"/>
              </a:ext>
            </a:extLst>
          </p:cNvPr>
          <p:cNvPicPr>
            <a:picLocks noChangeAspect="1"/>
          </p:cNvPicPr>
          <p:nvPr/>
        </p:nvPicPr>
        <p:blipFill>
          <a:blip r:embed="rId3"/>
          <a:stretch>
            <a:fillRect/>
          </a:stretch>
        </p:blipFill>
        <p:spPr>
          <a:xfrm>
            <a:off x="-70116" y="653015"/>
            <a:ext cx="9284231" cy="5551970"/>
          </a:xfrm>
          <a:prstGeom prst="rect">
            <a:avLst/>
          </a:prstGeom>
        </p:spPr>
      </p:pic>
    </p:spTree>
    <p:extLst>
      <p:ext uri="{BB962C8B-B14F-4D97-AF65-F5344CB8AC3E}">
        <p14:creationId xmlns:p14="http://schemas.microsoft.com/office/powerpoint/2010/main" val="2886554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999248B-B037-42DC-BC48-59A0646EC562}"/>
              </a:ext>
            </a:extLst>
          </p:cNvPr>
          <p:cNvPicPr>
            <a:picLocks noChangeAspect="1"/>
          </p:cNvPicPr>
          <p:nvPr/>
        </p:nvPicPr>
        <p:blipFill>
          <a:blip r:embed="rId3"/>
          <a:stretch>
            <a:fillRect/>
          </a:stretch>
        </p:blipFill>
        <p:spPr>
          <a:xfrm>
            <a:off x="-557425" y="567014"/>
            <a:ext cx="5634250" cy="5769888"/>
          </a:xfrm>
          <a:prstGeom prst="rect">
            <a:avLst/>
          </a:prstGeom>
        </p:spPr>
      </p:pic>
      <p:pic>
        <p:nvPicPr>
          <p:cNvPr id="3" name="図 2">
            <a:extLst>
              <a:ext uri="{FF2B5EF4-FFF2-40B4-BE49-F238E27FC236}">
                <a16:creationId xmlns:a16="http://schemas.microsoft.com/office/drawing/2014/main" id="{12322112-C048-464A-88AD-8205C40A8B73}"/>
              </a:ext>
            </a:extLst>
          </p:cNvPr>
          <p:cNvPicPr>
            <a:picLocks noChangeAspect="1"/>
          </p:cNvPicPr>
          <p:nvPr/>
        </p:nvPicPr>
        <p:blipFill>
          <a:blip r:embed="rId4"/>
          <a:stretch>
            <a:fillRect/>
          </a:stretch>
        </p:blipFill>
        <p:spPr>
          <a:xfrm>
            <a:off x="4902588" y="176949"/>
            <a:ext cx="4468100" cy="5875452"/>
          </a:xfrm>
          <a:prstGeom prst="rect">
            <a:avLst/>
          </a:prstGeom>
        </p:spPr>
      </p:pic>
      <p:sp>
        <p:nvSpPr>
          <p:cNvPr id="4" name="テキスト ボックス 3">
            <a:extLst>
              <a:ext uri="{FF2B5EF4-FFF2-40B4-BE49-F238E27FC236}">
                <a16:creationId xmlns:a16="http://schemas.microsoft.com/office/drawing/2014/main" id="{A3028752-EB5E-40F7-9D3F-7412D6B5BF95}"/>
              </a:ext>
            </a:extLst>
          </p:cNvPr>
          <p:cNvSpPr txBox="1"/>
          <p:nvPr/>
        </p:nvSpPr>
        <p:spPr>
          <a:xfrm>
            <a:off x="-52095" y="3981450"/>
            <a:ext cx="2494084" cy="461665"/>
          </a:xfrm>
          <a:prstGeom prst="rect">
            <a:avLst/>
          </a:prstGeom>
          <a:noFill/>
        </p:spPr>
        <p:txBody>
          <a:bodyPr wrap="square" rtlCol="0">
            <a:spAutoFit/>
          </a:bodyPr>
          <a:lstStyle/>
          <a:p>
            <a:r>
              <a:rPr kumimoji="1" lang="ja-JP" altLang="en-US" sz="2400" dirty="0">
                <a:latin typeface="AR Pゴシック体S" panose="020B0A00000000000000" pitchFamily="50" charset="-128"/>
                <a:ea typeface="AR Pゴシック体S" panose="020B0A00000000000000" pitchFamily="50" charset="-128"/>
              </a:rPr>
              <a:t>歯垢（しこう）</a:t>
            </a:r>
          </a:p>
        </p:txBody>
      </p:sp>
      <p:sp>
        <p:nvSpPr>
          <p:cNvPr id="5" name="テキスト ボックス 4">
            <a:extLst>
              <a:ext uri="{FF2B5EF4-FFF2-40B4-BE49-F238E27FC236}">
                <a16:creationId xmlns:a16="http://schemas.microsoft.com/office/drawing/2014/main" id="{3D624921-1A42-40CA-AAF0-8D4FC7B80555}"/>
              </a:ext>
            </a:extLst>
          </p:cNvPr>
          <p:cNvSpPr txBox="1"/>
          <p:nvPr/>
        </p:nvSpPr>
        <p:spPr>
          <a:xfrm>
            <a:off x="574214" y="4443115"/>
            <a:ext cx="1867775" cy="584775"/>
          </a:xfrm>
          <a:prstGeom prst="rect">
            <a:avLst/>
          </a:prstGeom>
          <a:noFill/>
        </p:spPr>
        <p:txBody>
          <a:bodyPr wrap="square" rtlCol="0">
            <a:spAutoFit/>
          </a:bodyPr>
          <a:lstStyle/>
          <a:p>
            <a:r>
              <a:rPr kumimoji="1" lang="ja-JP" altLang="en-US" sz="3200" dirty="0">
                <a:latin typeface="AR Pゴシック体S" panose="020B0A00000000000000" pitchFamily="50" charset="-128"/>
                <a:ea typeface="AR Pゴシック体S" panose="020B0A00000000000000" pitchFamily="50" charset="-128"/>
              </a:rPr>
              <a:t>歯肉炎</a:t>
            </a:r>
          </a:p>
        </p:txBody>
      </p:sp>
    </p:spTree>
    <p:extLst>
      <p:ext uri="{BB962C8B-B14F-4D97-AF65-F5344CB8AC3E}">
        <p14:creationId xmlns:p14="http://schemas.microsoft.com/office/powerpoint/2010/main" val="3954290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1CC50C1-CB49-4008-84BE-1F6B9F1851B8}"/>
              </a:ext>
            </a:extLst>
          </p:cNvPr>
          <p:cNvPicPr>
            <a:picLocks noChangeAspect="1"/>
          </p:cNvPicPr>
          <p:nvPr/>
        </p:nvPicPr>
        <p:blipFill>
          <a:blip r:embed="rId3"/>
          <a:stretch>
            <a:fillRect/>
          </a:stretch>
        </p:blipFill>
        <p:spPr>
          <a:xfrm>
            <a:off x="-101313" y="-456405"/>
            <a:ext cx="9102438" cy="6826831"/>
          </a:xfrm>
          <a:prstGeom prst="rect">
            <a:avLst/>
          </a:prstGeom>
          <a:effectLst>
            <a:outerShdw blurRad="50800" dist="38100" dir="2700000" algn="tl" rotWithShape="0">
              <a:prstClr val="black">
                <a:alpha val="40000"/>
              </a:prstClr>
            </a:outerShdw>
          </a:effectLst>
        </p:spPr>
      </p:pic>
      <p:pic>
        <p:nvPicPr>
          <p:cNvPr id="2" name="図 1">
            <a:extLst>
              <a:ext uri="{FF2B5EF4-FFF2-40B4-BE49-F238E27FC236}">
                <a16:creationId xmlns:a16="http://schemas.microsoft.com/office/drawing/2014/main" id="{A4D05812-1A7C-413D-80FE-43B8FE3D5BCC}"/>
              </a:ext>
            </a:extLst>
          </p:cNvPr>
          <p:cNvPicPr>
            <a:picLocks noChangeAspect="1"/>
          </p:cNvPicPr>
          <p:nvPr/>
        </p:nvPicPr>
        <p:blipFill>
          <a:blip r:embed="rId4"/>
          <a:stretch>
            <a:fillRect/>
          </a:stretch>
        </p:blipFill>
        <p:spPr>
          <a:xfrm>
            <a:off x="2749955" y="1935538"/>
            <a:ext cx="3869757" cy="2728179"/>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61BA8208-22A8-44C5-87E7-C9C8592855B2}"/>
              </a:ext>
            </a:extLst>
          </p:cNvPr>
          <p:cNvPicPr>
            <a:picLocks noChangeAspect="1"/>
          </p:cNvPicPr>
          <p:nvPr/>
        </p:nvPicPr>
        <p:blipFill>
          <a:blip r:embed="rId5"/>
          <a:stretch>
            <a:fillRect/>
          </a:stretch>
        </p:blipFill>
        <p:spPr>
          <a:xfrm>
            <a:off x="4818307" y="3827096"/>
            <a:ext cx="1908213" cy="1127858"/>
          </a:xfrm>
          <a:prstGeom prst="rect">
            <a:avLst/>
          </a:prstGeom>
        </p:spPr>
      </p:pic>
      <p:pic>
        <p:nvPicPr>
          <p:cNvPr id="5" name="図 4">
            <a:extLst>
              <a:ext uri="{FF2B5EF4-FFF2-40B4-BE49-F238E27FC236}">
                <a16:creationId xmlns:a16="http://schemas.microsoft.com/office/drawing/2014/main" id="{CAC7C8C4-40C4-4420-A7EF-1DD5D25FD7AB}"/>
              </a:ext>
            </a:extLst>
          </p:cNvPr>
          <p:cNvPicPr>
            <a:picLocks noChangeAspect="1"/>
          </p:cNvPicPr>
          <p:nvPr/>
        </p:nvPicPr>
        <p:blipFill>
          <a:blip r:embed="rId6"/>
          <a:stretch>
            <a:fillRect/>
          </a:stretch>
        </p:blipFill>
        <p:spPr>
          <a:xfrm>
            <a:off x="2541693" y="2080428"/>
            <a:ext cx="1908213" cy="1219200"/>
          </a:xfrm>
          <a:prstGeom prst="rect">
            <a:avLst/>
          </a:prstGeom>
        </p:spPr>
      </p:pic>
    </p:spTree>
    <p:extLst>
      <p:ext uri="{BB962C8B-B14F-4D97-AF65-F5344CB8AC3E}">
        <p14:creationId xmlns:p14="http://schemas.microsoft.com/office/powerpoint/2010/main" val="3101968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歯周病菌2">
            <a:hlinkClick r:id="" action="ppaction://media"/>
            <a:extLst>
              <a:ext uri="{FF2B5EF4-FFF2-40B4-BE49-F238E27FC236}">
                <a16:creationId xmlns:a16="http://schemas.microsoft.com/office/drawing/2014/main" id="{CCCBF172-8F15-4D9D-A133-3578FE46AB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14500"/>
            <a:ext cx="9144000" cy="5143500"/>
          </a:xfrm>
          <a:prstGeom prst="rect">
            <a:avLst/>
          </a:prstGeom>
        </p:spPr>
      </p:pic>
      <p:sp>
        <p:nvSpPr>
          <p:cNvPr id="3" name="テキスト ボックス 2">
            <a:extLst>
              <a:ext uri="{FF2B5EF4-FFF2-40B4-BE49-F238E27FC236}">
                <a16:creationId xmlns:a16="http://schemas.microsoft.com/office/drawing/2014/main" id="{9B5AA4AD-221A-43A3-96B7-94759032A5F0}"/>
              </a:ext>
            </a:extLst>
          </p:cNvPr>
          <p:cNvSpPr txBox="1"/>
          <p:nvPr/>
        </p:nvSpPr>
        <p:spPr>
          <a:xfrm>
            <a:off x="114299" y="453023"/>
            <a:ext cx="7818739" cy="584775"/>
          </a:xfrm>
          <a:prstGeom prst="rect">
            <a:avLst/>
          </a:prstGeom>
          <a:noFill/>
        </p:spPr>
        <p:txBody>
          <a:bodyPr wrap="square" rtlCol="0">
            <a:spAutoFit/>
          </a:bodyPr>
          <a:lstStyle/>
          <a:p>
            <a:r>
              <a:rPr kumimoji="1" lang="ja-JP" altLang="en-US" sz="3200" b="1" dirty="0"/>
              <a:t>プラークの中の細菌の顕微鏡動画</a:t>
            </a:r>
          </a:p>
        </p:txBody>
      </p:sp>
      <p:sp>
        <p:nvSpPr>
          <p:cNvPr id="4" name="テキスト ボックス 3">
            <a:extLst>
              <a:ext uri="{FF2B5EF4-FFF2-40B4-BE49-F238E27FC236}">
                <a16:creationId xmlns:a16="http://schemas.microsoft.com/office/drawing/2014/main" id="{645D9DE6-0C90-4052-AD60-2258817342FD}"/>
              </a:ext>
            </a:extLst>
          </p:cNvPr>
          <p:cNvSpPr txBox="1"/>
          <p:nvPr/>
        </p:nvSpPr>
        <p:spPr>
          <a:xfrm>
            <a:off x="270818" y="1201364"/>
            <a:ext cx="8403624" cy="369332"/>
          </a:xfrm>
          <a:prstGeom prst="rect">
            <a:avLst/>
          </a:prstGeom>
          <a:noFill/>
        </p:spPr>
        <p:txBody>
          <a:bodyPr wrap="square" rtlCol="0">
            <a:spAutoFit/>
          </a:bodyPr>
          <a:lstStyle/>
          <a:p>
            <a:r>
              <a:rPr kumimoji="1" lang="ja-JP" altLang="en-US" dirty="0"/>
              <a:t>画面にポインターを合わせてクリックすると動画が再生します（約</a:t>
            </a:r>
            <a:r>
              <a:rPr kumimoji="1" lang="en-US" altLang="ja-JP" dirty="0"/>
              <a:t>12</a:t>
            </a:r>
            <a:r>
              <a:rPr kumimoji="1" lang="ja-JP" altLang="en-US" dirty="0"/>
              <a:t>秒）</a:t>
            </a:r>
          </a:p>
        </p:txBody>
      </p:sp>
      <p:sp>
        <p:nvSpPr>
          <p:cNvPr id="5" name="テキスト ボックス 4">
            <a:extLst>
              <a:ext uri="{FF2B5EF4-FFF2-40B4-BE49-F238E27FC236}">
                <a16:creationId xmlns:a16="http://schemas.microsoft.com/office/drawing/2014/main" id="{CCF281F1-3CE4-4802-8B56-5EDA743D4DD5}"/>
              </a:ext>
            </a:extLst>
          </p:cNvPr>
          <p:cNvSpPr txBox="1"/>
          <p:nvPr/>
        </p:nvSpPr>
        <p:spPr>
          <a:xfrm>
            <a:off x="4114799" y="155330"/>
            <a:ext cx="1940011" cy="369332"/>
          </a:xfrm>
          <a:prstGeom prst="rect">
            <a:avLst/>
          </a:prstGeom>
          <a:noFill/>
        </p:spPr>
        <p:txBody>
          <a:bodyPr wrap="square" rtlCol="0">
            <a:spAutoFit/>
          </a:bodyPr>
          <a:lstStyle/>
          <a:p>
            <a:r>
              <a:rPr kumimoji="1" lang="ja-JP" altLang="en-US" dirty="0"/>
              <a:t>けんびきょう</a:t>
            </a:r>
          </a:p>
        </p:txBody>
      </p:sp>
    </p:spTree>
    <p:extLst>
      <p:ext uri="{BB962C8B-B14F-4D97-AF65-F5344CB8AC3E}">
        <p14:creationId xmlns:p14="http://schemas.microsoft.com/office/powerpoint/2010/main" val="389945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0382DFF-3154-41EB-B164-4886845980C7}"/>
              </a:ext>
            </a:extLst>
          </p:cNvPr>
          <p:cNvPicPr>
            <a:picLocks noChangeAspect="1"/>
          </p:cNvPicPr>
          <p:nvPr/>
        </p:nvPicPr>
        <p:blipFill>
          <a:blip r:embed="rId3"/>
          <a:stretch>
            <a:fillRect/>
          </a:stretch>
        </p:blipFill>
        <p:spPr>
          <a:xfrm>
            <a:off x="3904244" y="49263"/>
            <a:ext cx="5144505" cy="4931784"/>
          </a:xfrm>
          <a:prstGeom prst="rect">
            <a:avLst/>
          </a:prstGeom>
        </p:spPr>
      </p:pic>
      <p:pic>
        <p:nvPicPr>
          <p:cNvPr id="5" name="図 4">
            <a:extLst>
              <a:ext uri="{FF2B5EF4-FFF2-40B4-BE49-F238E27FC236}">
                <a16:creationId xmlns:a16="http://schemas.microsoft.com/office/drawing/2014/main" id="{BF9CB330-9AB0-4FE1-99C2-01A5B0C73276}"/>
              </a:ext>
            </a:extLst>
          </p:cNvPr>
          <p:cNvPicPr>
            <a:picLocks noChangeAspect="1"/>
          </p:cNvPicPr>
          <p:nvPr/>
        </p:nvPicPr>
        <p:blipFill>
          <a:blip r:embed="rId4"/>
          <a:stretch>
            <a:fillRect/>
          </a:stretch>
        </p:blipFill>
        <p:spPr>
          <a:xfrm>
            <a:off x="4960508" y="103210"/>
            <a:ext cx="4088242" cy="3597653"/>
          </a:xfrm>
          <a:prstGeom prst="rect">
            <a:avLst/>
          </a:prstGeom>
        </p:spPr>
      </p:pic>
      <p:pic>
        <p:nvPicPr>
          <p:cNvPr id="6" name="図 5">
            <a:extLst>
              <a:ext uri="{FF2B5EF4-FFF2-40B4-BE49-F238E27FC236}">
                <a16:creationId xmlns:a16="http://schemas.microsoft.com/office/drawing/2014/main" id="{30A93E43-A264-4CD3-A3D5-D91FFAE81985}"/>
              </a:ext>
            </a:extLst>
          </p:cNvPr>
          <p:cNvPicPr>
            <a:picLocks noChangeAspect="1"/>
          </p:cNvPicPr>
          <p:nvPr/>
        </p:nvPicPr>
        <p:blipFill>
          <a:blip r:embed="rId5"/>
          <a:stretch>
            <a:fillRect/>
          </a:stretch>
        </p:blipFill>
        <p:spPr>
          <a:xfrm>
            <a:off x="4765635" y="-79946"/>
            <a:ext cx="2310584" cy="4023709"/>
          </a:xfrm>
          <a:prstGeom prst="rect">
            <a:avLst/>
          </a:prstGeom>
        </p:spPr>
      </p:pic>
      <p:pic>
        <p:nvPicPr>
          <p:cNvPr id="7" name="図 6">
            <a:extLst>
              <a:ext uri="{FF2B5EF4-FFF2-40B4-BE49-F238E27FC236}">
                <a16:creationId xmlns:a16="http://schemas.microsoft.com/office/drawing/2014/main" id="{C7858161-B17D-4735-B4CB-7A7379698B4D}"/>
              </a:ext>
            </a:extLst>
          </p:cNvPr>
          <p:cNvPicPr>
            <a:picLocks noChangeAspect="1"/>
          </p:cNvPicPr>
          <p:nvPr/>
        </p:nvPicPr>
        <p:blipFill>
          <a:blip r:embed="rId6"/>
          <a:stretch>
            <a:fillRect/>
          </a:stretch>
        </p:blipFill>
        <p:spPr>
          <a:xfrm>
            <a:off x="-345035" y="1336337"/>
            <a:ext cx="4249280" cy="4871126"/>
          </a:xfrm>
          <a:prstGeom prst="rect">
            <a:avLst/>
          </a:prstGeom>
        </p:spPr>
      </p:pic>
      <p:pic>
        <p:nvPicPr>
          <p:cNvPr id="8" name="図 7">
            <a:extLst>
              <a:ext uri="{FF2B5EF4-FFF2-40B4-BE49-F238E27FC236}">
                <a16:creationId xmlns:a16="http://schemas.microsoft.com/office/drawing/2014/main" id="{13A538C6-1347-4F3A-A891-2C454E4B7526}"/>
              </a:ext>
            </a:extLst>
          </p:cNvPr>
          <p:cNvPicPr>
            <a:picLocks noChangeAspect="1"/>
          </p:cNvPicPr>
          <p:nvPr/>
        </p:nvPicPr>
        <p:blipFill>
          <a:blip r:embed="rId7"/>
          <a:stretch>
            <a:fillRect/>
          </a:stretch>
        </p:blipFill>
        <p:spPr>
          <a:xfrm>
            <a:off x="2242904" y="2240267"/>
            <a:ext cx="1426588" cy="1408298"/>
          </a:xfrm>
          <a:prstGeom prst="rect">
            <a:avLst/>
          </a:prstGeom>
        </p:spPr>
      </p:pic>
      <p:cxnSp>
        <p:nvCxnSpPr>
          <p:cNvPr id="3" name="直線矢印コネクタ 2">
            <a:extLst>
              <a:ext uri="{FF2B5EF4-FFF2-40B4-BE49-F238E27FC236}">
                <a16:creationId xmlns:a16="http://schemas.microsoft.com/office/drawing/2014/main" id="{FCF45343-1083-48DE-BD36-43421E613C76}"/>
              </a:ext>
            </a:extLst>
          </p:cNvPr>
          <p:cNvCxnSpPr/>
          <p:nvPr/>
        </p:nvCxnSpPr>
        <p:spPr>
          <a:xfrm flipV="1">
            <a:off x="3558746" y="2607276"/>
            <a:ext cx="630195" cy="2471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371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A19B5E-25A5-46DC-A22E-C50BE8BF636F}"/>
              </a:ext>
            </a:extLst>
          </p:cNvPr>
          <p:cNvSpPr>
            <a:spLocks noGrp="1"/>
          </p:cNvSpPr>
          <p:nvPr>
            <p:ph type="title"/>
          </p:nvPr>
        </p:nvSpPr>
        <p:spPr>
          <a:xfrm>
            <a:off x="1441913" y="1078058"/>
            <a:ext cx="6976866" cy="1049235"/>
          </a:xfrm>
        </p:spPr>
        <p:txBody>
          <a:bodyPr>
            <a:normAutofit/>
          </a:bodyPr>
          <a:lstStyle/>
          <a:p>
            <a:r>
              <a:rPr lang="ja-JP" altLang="en-US" b="1" dirty="0"/>
              <a:t>歯肉炎から歯周病になる</a:t>
            </a:r>
            <a:br>
              <a:rPr lang="en-US" altLang="ja-JP" b="1" dirty="0"/>
            </a:br>
            <a:endParaRPr kumimoji="1" lang="ja-JP" altLang="en-US" b="1" dirty="0"/>
          </a:p>
        </p:txBody>
      </p:sp>
      <p:pic>
        <p:nvPicPr>
          <p:cNvPr id="4" name="図 3">
            <a:extLst>
              <a:ext uri="{FF2B5EF4-FFF2-40B4-BE49-F238E27FC236}">
                <a16:creationId xmlns:a16="http://schemas.microsoft.com/office/drawing/2014/main" id="{CAB3F513-19A1-41AD-81C1-1DCF49E97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18" y="4269259"/>
            <a:ext cx="8729163" cy="2500313"/>
          </a:xfrm>
          <a:prstGeom prst="rect">
            <a:avLst/>
          </a:prstGeom>
        </p:spPr>
      </p:pic>
      <p:pic>
        <p:nvPicPr>
          <p:cNvPr id="5" name="図 4">
            <a:extLst>
              <a:ext uri="{FF2B5EF4-FFF2-40B4-BE49-F238E27FC236}">
                <a16:creationId xmlns:a16="http://schemas.microsoft.com/office/drawing/2014/main" id="{46C0EF75-3EAB-4598-88D0-3B6098FFD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418" y="1806732"/>
            <a:ext cx="2820874" cy="2820874"/>
          </a:xfrm>
          <a:prstGeom prst="rect">
            <a:avLst/>
          </a:prstGeom>
        </p:spPr>
      </p:pic>
      <p:cxnSp>
        <p:nvCxnSpPr>
          <p:cNvPr id="6" name="直線矢印コネクタ 5">
            <a:extLst>
              <a:ext uri="{FF2B5EF4-FFF2-40B4-BE49-F238E27FC236}">
                <a16:creationId xmlns:a16="http://schemas.microsoft.com/office/drawing/2014/main" id="{3D5A6D80-C7F2-498D-ADED-62AAB3F0A503}"/>
              </a:ext>
            </a:extLst>
          </p:cNvPr>
          <p:cNvCxnSpPr>
            <a:cxnSpLocks/>
          </p:cNvCxnSpPr>
          <p:nvPr/>
        </p:nvCxnSpPr>
        <p:spPr>
          <a:xfrm>
            <a:off x="5770858" y="5763655"/>
            <a:ext cx="296562" cy="308919"/>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45DDBB12-E018-4D27-B000-F46E018923C2}"/>
              </a:ext>
            </a:extLst>
          </p:cNvPr>
          <p:cNvSpPr txBox="1"/>
          <p:nvPr/>
        </p:nvSpPr>
        <p:spPr>
          <a:xfrm>
            <a:off x="5309193" y="5131913"/>
            <a:ext cx="461665" cy="1186248"/>
          </a:xfrm>
          <a:prstGeom prst="rect">
            <a:avLst/>
          </a:prstGeom>
          <a:noFill/>
        </p:spPr>
        <p:txBody>
          <a:bodyPr vert="eaVert" wrap="square" rtlCol="0">
            <a:spAutoFit/>
          </a:bodyPr>
          <a:lstStyle/>
          <a:p>
            <a:r>
              <a:rPr kumimoji="1" lang="ja-JP" altLang="en-US" b="1" dirty="0"/>
              <a:t>古い歯石</a:t>
            </a:r>
          </a:p>
        </p:txBody>
      </p:sp>
      <p:pic>
        <p:nvPicPr>
          <p:cNvPr id="10" name="図 9">
            <a:extLst>
              <a:ext uri="{FF2B5EF4-FFF2-40B4-BE49-F238E27FC236}">
                <a16:creationId xmlns:a16="http://schemas.microsoft.com/office/drawing/2014/main" id="{98718532-3B96-4B6C-8C80-C057E62B7BB7}"/>
              </a:ext>
            </a:extLst>
          </p:cNvPr>
          <p:cNvPicPr>
            <a:picLocks noChangeAspect="1"/>
          </p:cNvPicPr>
          <p:nvPr/>
        </p:nvPicPr>
        <p:blipFill>
          <a:blip r:embed="rId5"/>
          <a:stretch>
            <a:fillRect/>
          </a:stretch>
        </p:blipFill>
        <p:spPr>
          <a:xfrm flipH="1">
            <a:off x="6481624" y="5275407"/>
            <a:ext cx="573074" cy="585267"/>
          </a:xfrm>
          <a:prstGeom prst="rect">
            <a:avLst/>
          </a:prstGeom>
        </p:spPr>
      </p:pic>
      <p:sp>
        <p:nvSpPr>
          <p:cNvPr id="12" name="テキスト ボックス 11">
            <a:extLst>
              <a:ext uri="{FF2B5EF4-FFF2-40B4-BE49-F238E27FC236}">
                <a16:creationId xmlns:a16="http://schemas.microsoft.com/office/drawing/2014/main" id="{A7EC1BF6-7845-4CCD-A24D-26ED474ECF6B}"/>
              </a:ext>
            </a:extLst>
          </p:cNvPr>
          <p:cNvSpPr txBox="1"/>
          <p:nvPr/>
        </p:nvSpPr>
        <p:spPr>
          <a:xfrm>
            <a:off x="6879570" y="4436594"/>
            <a:ext cx="461665" cy="1288443"/>
          </a:xfrm>
          <a:prstGeom prst="rect">
            <a:avLst/>
          </a:prstGeom>
          <a:noFill/>
        </p:spPr>
        <p:txBody>
          <a:bodyPr vert="eaVert" wrap="square" rtlCol="0">
            <a:spAutoFit/>
          </a:bodyPr>
          <a:lstStyle/>
          <a:p>
            <a:r>
              <a:rPr kumimoji="1" lang="ja-JP" altLang="en-US" b="1" dirty="0"/>
              <a:t>新しい歯石</a:t>
            </a:r>
          </a:p>
        </p:txBody>
      </p:sp>
    </p:spTree>
    <p:extLst>
      <p:ext uri="{BB962C8B-B14F-4D97-AF65-F5344CB8AC3E}">
        <p14:creationId xmlns:p14="http://schemas.microsoft.com/office/powerpoint/2010/main" val="2726554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FA22A-0EFB-40AB-98A6-456B6085F7A0}"/>
              </a:ext>
            </a:extLst>
          </p:cNvPr>
          <p:cNvSpPr>
            <a:spLocks noGrp="1"/>
          </p:cNvSpPr>
          <p:nvPr>
            <p:ph type="title"/>
          </p:nvPr>
        </p:nvSpPr>
        <p:spPr>
          <a:xfrm>
            <a:off x="1443491" y="1175995"/>
            <a:ext cx="6571343" cy="1049235"/>
          </a:xfrm>
        </p:spPr>
        <p:txBody>
          <a:bodyPr/>
          <a:lstStyle/>
          <a:p>
            <a:r>
              <a:rPr kumimoji="1" lang="ja-JP" altLang="en-US" b="1" dirty="0"/>
              <a:t>歯周病と関係がある病気</a:t>
            </a:r>
          </a:p>
        </p:txBody>
      </p:sp>
      <p:sp>
        <p:nvSpPr>
          <p:cNvPr id="3" name="コンテンツ プレースホルダー 2">
            <a:extLst>
              <a:ext uri="{FF2B5EF4-FFF2-40B4-BE49-F238E27FC236}">
                <a16:creationId xmlns:a16="http://schemas.microsoft.com/office/drawing/2014/main" id="{DED8D4DA-2BCB-4ED6-B720-6D77E10DAB73}"/>
              </a:ext>
            </a:extLst>
          </p:cNvPr>
          <p:cNvSpPr>
            <a:spLocks noGrp="1"/>
          </p:cNvSpPr>
          <p:nvPr>
            <p:ph idx="1"/>
          </p:nvPr>
        </p:nvSpPr>
        <p:spPr/>
        <p:txBody>
          <a:bodyPr/>
          <a:lstStyle/>
          <a:p>
            <a:r>
              <a:rPr kumimoji="1" lang="ja-JP" altLang="en-US" dirty="0"/>
              <a:t>体の病気につながる</a:t>
            </a:r>
          </a:p>
        </p:txBody>
      </p:sp>
      <p:sp>
        <p:nvSpPr>
          <p:cNvPr id="4" name="テキスト ボックス 3">
            <a:extLst>
              <a:ext uri="{FF2B5EF4-FFF2-40B4-BE49-F238E27FC236}">
                <a16:creationId xmlns:a16="http://schemas.microsoft.com/office/drawing/2014/main" id="{E5CE7F6D-A97A-44AB-BAF8-A634FF63F248}"/>
              </a:ext>
            </a:extLst>
          </p:cNvPr>
          <p:cNvSpPr txBox="1"/>
          <p:nvPr/>
        </p:nvSpPr>
        <p:spPr>
          <a:xfrm>
            <a:off x="726213" y="5097230"/>
            <a:ext cx="2348564" cy="584775"/>
          </a:xfrm>
          <a:prstGeom prst="rect">
            <a:avLst/>
          </a:prstGeom>
          <a:noFill/>
        </p:spPr>
        <p:txBody>
          <a:bodyPr wrap="square" rtlCol="0">
            <a:spAutoFit/>
          </a:bodyPr>
          <a:lstStyle/>
          <a:p>
            <a:r>
              <a:rPr kumimoji="1" lang="ja-JP" altLang="en-US" sz="3200" dirty="0"/>
              <a:t>心臓病</a:t>
            </a:r>
          </a:p>
        </p:txBody>
      </p:sp>
      <p:sp>
        <p:nvSpPr>
          <p:cNvPr id="5" name="テキスト ボックス 4">
            <a:extLst>
              <a:ext uri="{FF2B5EF4-FFF2-40B4-BE49-F238E27FC236}">
                <a16:creationId xmlns:a16="http://schemas.microsoft.com/office/drawing/2014/main" id="{3DFE47DE-6E30-4FBD-ACF8-C86A5344F9A7}"/>
              </a:ext>
            </a:extLst>
          </p:cNvPr>
          <p:cNvSpPr txBox="1"/>
          <p:nvPr/>
        </p:nvSpPr>
        <p:spPr>
          <a:xfrm>
            <a:off x="3861235" y="5056911"/>
            <a:ext cx="1819175" cy="584775"/>
          </a:xfrm>
          <a:prstGeom prst="rect">
            <a:avLst/>
          </a:prstGeom>
          <a:noFill/>
        </p:spPr>
        <p:txBody>
          <a:bodyPr wrap="square" rtlCol="0">
            <a:spAutoFit/>
          </a:bodyPr>
          <a:lstStyle/>
          <a:p>
            <a:r>
              <a:rPr kumimoji="1" lang="ja-JP" altLang="en-US" sz="3200" dirty="0"/>
              <a:t>糖尿病</a:t>
            </a:r>
          </a:p>
        </p:txBody>
      </p:sp>
      <p:sp>
        <p:nvSpPr>
          <p:cNvPr id="6" name="テキスト ボックス 5">
            <a:extLst>
              <a:ext uri="{FF2B5EF4-FFF2-40B4-BE49-F238E27FC236}">
                <a16:creationId xmlns:a16="http://schemas.microsoft.com/office/drawing/2014/main" id="{98337270-3052-4D29-81D4-F9679BD60F7B}"/>
              </a:ext>
            </a:extLst>
          </p:cNvPr>
          <p:cNvSpPr txBox="1"/>
          <p:nvPr/>
        </p:nvSpPr>
        <p:spPr>
          <a:xfrm>
            <a:off x="6803146" y="5022450"/>
            <a:ext cx="2040555" cy="584775"/>
          </a:xfrm>
          <a:prstGeom prst="rect">
            <a:avLst/>
          </a:prstGeom>
          <a:noFill/>
        </p:spPr>
        <p:txBody>
          <a:bodyPr wrap="square" rtlCol="0">
            <a:spAutoFit/>
          </a:bodyPr>
          <a:lstStyle/>
          <a:p>
            <a:r>
              <a:rPr kumimoji="1" lang="ja-JP" altLang="en-US" sz="3200" dirty="0"/>
              <a:t>脳卒中</a:t>
            </a:r>
          </a:p>
        </p:txBody>
      </p:sp>
      <p:sp>
        <p:nvSpPr>
          <p:cNvPr id="7" name="テキスト ボックス 6">
            <a:extLst>
              <a:ext uri="{FF2B5EF4-FFF2-40B4-BE49-F238E27FC236}">
                <a16:creationId xmlns:a16="http://schemas.microsoft.com/office/drawing/2014/main" id="{5F867EE2-979B-4E15-BA64-9958E386CE73}"/>
              </a:ext>
            </a:extLst>
          </p:cNvPr>
          <p:cNvSpPr txBox="1"/>
          <p:nvPr/>
        </p:nvSpPr>
        <p:spPr>
          <a:xfrm>
            <a:off x="7281512" y="5466346"/>
            <a:ext cx="1568918" cy="584775"/>
          </a:xfrm>
          <a:prstGeom prst="rect">
            <a:avLst/>
          </a:prstGeom>
          <a:noFill/>
        </p:spPr>
        <p:txBody>
          <a:bodyPr wrap="square" rtlCol="0">
            <a:spAutoFit/>
          </a:bodyPr>
          <a:lstStyle/>
          <a:p>
            <a:r>
              <a:rPr kumimoji="1" lang="ja-JP" altLang="en-US" sz="3200" dirty="0"/>
              <a:t>など</a:t>
            </a:r>
          </a:p>
        </p:txBody>
      </p:sp>
      <p:pic>
        <p:nvPicPr>
          <p:cNvPr id="9" name="図 8">
            <a:extLst>
              <a:ext uri="{FF2B5EF4-FFF2-40B4-BE49-F238E27FC236}">
                <a16:creationId xmlns:a16="http://schemas.microsoft.com/office/drawing/2014/main" id="{63FBE97C-65E3-432A-B975-2ADD99A94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192" y="2396497"/>
            <a:ext cx="2040555" cy="2312243"/>
          </a:xfrm>
          <a:prstGeom prst="rect">
            <a:avLst/>
          </a:prstGeom>
        </p:spPr>
      </p:pic>
      <p:pic>
        <p:nvPicPr>
          <p:cNvPr id="11" name="図 10">
            <a:extLst>
              <a:ext uri="{FF2B5EF4-FFF2-40B4-BE49-F238E27FC236}">
                <a16:creationId xmlns:a16="http://schemas.microsoft.com/office/drawing/2014/main" id="{1276B183-9033-4EAF-9606-FBB62A811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742" y="2594420"/>
            <a:ext cx="3315299" cy="2227466"/>
          </a:xfrm>
          <a:prstGeom prst="rect">
            <a:avLst/>
          </a:prstGeom>
        </p:spPr>
      </p:pic>
      <p:pic>
        <p:nvPicPr>
          <p:cNvPr id="13" name="図 12">
            <a:extLst>
              <a:ext uri="{FF2B5EF4-FFF2-40B4-BE49-F238E27FC236}">
                <a16:creationId xmlns:a16="http://schemas.microsoft.com/office/drawing/2014/main" id="{F4E89B01-088A-4A1A-B375-5CC6B1FC5A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251" y="2554782"/>
            <a:ext cx="1833860" cy="2306742"/>
          </a:xfrm>
          <a:prstGeom prst="rect">
            <a:avLst/>
          </a:prstGeom>
        </p:spPr>
      </p:pic>
      <p:sp>
        <p:nvSpPr>
          <p:cNvPr id="8" name="テキスト ボックス 7">
            <a:extLst>
              <a:ext uri="{FF2B5EF4-FFF2-40B4-BE49-F238E27FC236}">
                <a16:creationId xmlns:a16="http://schemas.microsoft.com/office/drawing/2014/main" id="{98A53BD9-8860-4B78-AF34-E25D2E7CA74D}"/>
              </a:ext>
            </a:extLst>
          </p:cNvPr>
          <p:cNvSpPr txBox="1"/>
          <p:nvPr/>
        </p:nvSpPr>
        <p:spPr>
          <a:xfrm>
            <a:off x="800100" y="4861524"/>
            <a:ext cx="1833860" cy="307777"/>
          </a:xfrm>
          <a:prstGeom prst="rect">
            <a:avLst/>
          </a:prstGeom>
          <a:noFill/>
        </p:spPr>
        <p:txBody>
          <a:bodyPr wrap="square" rtlCol="0">
            <a:spAutoFit/>
          </a:bodyPr>
          <a:lstStyle/>
          <a:p>
            <a:r>
              <a:rPr kumimoji="1" lang="ja-JP" altLang="en-US" sz="1400" dirty="0"/>
              <a:t>しんぞうびょう</a:t>
            </a:r>
          </a:p>
        </p:txBody>
      </p:sp>
      <p:sp>
        <p:nvSpPr>
          <p:cNvPr id="10" name="テキスト ボックス 9">
            <a:extLst>
              <a:ext uri="{FF2B5EF4-FFF2-40B4-BE49-F238E27FC236}">
                <a16:creationId xmlns:a16="http://schemas.microsoft.com/office/drawing/2014/main" id="{9B044659-6F90-4124-8307-F1D86022BBF1}"/>
              </a:ext>
            </a:extLst>
          </p:cNvPr>
          <p:cNvSpPr txBox="1"/>
          <p:nvPr/>
        </p:nvSpPr>
        <p:spPr>
          <a:xfrm>
            <a:off x="3861235" y="4861524"/>
            <a:ext cx="2040555" cy="307777"/>
          </a:xfrm>
          <a:prstGeom prst="rect">
            <a:avLst/>
          </a:prstGeom>
          <a:noFill/>
        </p:spPr>
        <p:txBody>
          <a:bodyPr wrap="square" rtlCol="0">
            <a:spAutoFit/>
          </a:bodyPr>
          <a:lstStyle/>
          <a:p>
            <a:r>
              <a:rPr kumimoji="1" lang="ja-JP" altLang="en-US" sz="1400" dirty="0"/>
              <a:t>とうにょうびょう</a:t>
            </a:r>
          </a:p>
        </p:txBody>
      </p:sp>
      <p:sp>
        <p:nvSpPr>
          <p:cNvPr id="12" name="テキスト ボックス 11">
            <a:extLst>
              <a:ext uri="{FF2B5EF4-FFF2-40B4-BE49-F238E27FC236}">
                <a16:creationId xmlns:a16="http://schemas.microsoft.com/office/drawing/2014/main" id="{0ECB3B8D-C987-4AC8-B090-D5B8E7487047}"/>
              </a:ext>
            </a:extLst>
          </p:cNvPr>
          <p:cNvSpPr txBox="1"/>
          <p:nvPr/>
        </p:nvSpPr>
        <p:spPr>
          <a:xfrm>
            <a:off x="6814031" y="4776799"/>
            <a:ext cx="1880434" cy="307777"/>
          </a:xfrm>
          <a:prstGeom prst="rect">
            <a:avLst/>
          </a:prstGeom>
          <a:noFill/>
        </p:spPr>
        <p:txBody>
          <a:bodyPr wrap="square" rtlCol="0">
            <a:spAutoFit/>
          </a:bodyPr>
          <a:lstStyle/>
          <a:p>
            <a:r>
              <a:rPr kumimoji="1" lang="ja-JP" altLang="en-US" sz="1400" dirty="0"/>
              <a:t>のうそっちゅう</a:t>
            </a:r>
          </a:p>
        </p:txBody>
      </p:sp>
    </p:spTree>
    <p:extLst>
      <p:ext uri="{BB962C8B-B14F-4D97-AF65-F5344CB8AC3E}">
        <p14:creationId xmlns:p14="http://schemas.microsoft.com/office/powerpoint/2010/main" val="2140152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a:extLst>
              <a:ext uri="{FF2B5EF4-FFF2-40B4-BE49-F238E27FC236}">
                <a16:creationId xmlns:a16="http://schemas.microsoft.com/office/drawing/2014/main" id="{85A8EC66-DDA7-4C31-89AD-6A6D7B373E11}"/>
              </a:ext>
            </a:extLst>
          </p:cNvPr>
          <p:cNvGraphicFramePr>
            <a:graphicFrameLocks noChangeAspect="1"/>
          </p:cNvGraphicFramePr>
          <p:nvPr>
            <p:extLst>
              <p:ext uri="{D42A27DB-BD31-4B8C-83A1-F6EECF244321}">
                <p14:modId xmlns:p14="http://schemas.microsoft.com/office/powerpoint/2010/main" val="2780427997"/>
              </p:ext>
            </p:extLst>
          </p:nvPr>
        </p:nvGraphicFramePr>
        <p:xfrm>
          <a:off x="2116050" y="55606"/>
          <a:ext cx="4670042" cy="6746788"/>
        </p:xfrm>
        <a:graphic>
          <a:graphicData uri="http://schemas.openxmlformats.org/presentationml/2006/ole">
            <mc:AlternateContent xmlns:mc="http://schemas.openxmlformats.org/markup-compatibility/2006">
              <mc:Choice xmlns:v="urn:schemas-microsoft-com:vml" Requires="v">
                <p:oleObj spid="_x0000_s1026" name="Acrobat Document" r:id="rId3" imgW="5143275" imgH="7429300" progId="AcroExch.Document.DC">
                  <p:embed/>
                </p:oleObj>
              </mc:Choice>
              <mc:Fallback>
                <p:oleObj name="Acrobat Document" r:id="rId3" imgW="5143275" imgH="7429300" progId="AcroExch.Document.DC">
                  <p:embed/>
                  <p:pic>
                    <p:nvPicPr>
                      <p:cNvPr id="3" name="オブジェクト 2">
                        <a:extLst>
                          <a:ext uri="{FF2B5EF4-FFF2-40B4-BE49-F238E27FC236}">
                            <a16:creationId xmlns:a16="http://schemas.microsoft.com/office/drawing/2014/main" id="{85A8EC66-DDA7-4C31-89AD-6A6D7B373E11}"/>
                          </a:ext>
                        </a:extLst>
                      </p:cNvPr>
                      <p:cNvPicPr/>
                      <p:nvPr/>
                    </p:nvPicPr>
                    <p:blipFill>
                      <a:blip r:embed="rId4"/>
                      <a:stretch>
                        <a:fillRect/>
                      </a:stretch>
                    </p:blipFill>
                    <p:spPr>
                      <a:xfrm>
                        <a:off x="2116050" y="55606"/>
                        <a:ext cx="4670042" cy="6746788"/>
                      </a:xfrm>
                      <a:prstGeom prst="rect">
                        <a:avLst/>
                      </a:prstGeom>
                    </p:spPr>
                  </p:pic>
                </p:oleObj>
              </mc:Fallback>
            </mc:AlternateContent>
          </a:graphicData>
        </a:graphic>
      </p:graphicFrame>
    </p:spTree>
    <p:extLst>
      <p:ext uri="{BB962C8B-B14F-4D97-AF65-F5344CB8AC3E}">
        <p14:creationId xmlns:p14="http://schemas.microsoft.com/office/powerpoint/2010/main" val="3871143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27CA63-58DE-4B86-935D-6F9FE2B10A56}"/>
              </a:ext>
            </a:extLst>
          </p:cNvPr>
          <p:cNvSpPr>
            <a:spLocks noGrp="1"/>
          </p:cNvSpPr>
          <p:nvPr>
            <p:ph type="title"/>
          </p:nvPr>
        </p:nvSpPr>
        <p:spPr>
          <a:xfrm>
            <a:off x="1443490" y="877267"/>
            <a:ext cx="6571343" cy="1049235"/>
          </a:xfrm>
        </p:spPr>
        <p:txBody>
          <a:bodyPr>
            <a:normAutofit/>
          </a:bodyPr>
          <a:lstStyle/>
          <a:p>
            <a:r>
              <a:rPr kumimoji="1" lang="ja-JP" altLang="en-US" sz="5400" b="1" dirty="0"/>
              <a:t>歯肉炎の予防方法</a:t>
            </a:r>
          </a:p>
        </p:txBody>
      </p:sp>
      <p:sp>
        <p:nvSpPr>
          <p:cNvPr id="3" name="コンテンツ プレースホルダー 2">
            <a:extLst>
              <a:ext uri="{FF2B5EF4-FFF2-40B4-BE49-F238E27FC236}">
                <a16:creationId xmlns:a16="http://schemas.microsoft.com/office/drawing/2014/main" id="{F33811BF-9BA0-4990-9FF9-EA6C95B3D753}"/>
              </a:ext>
            </a:extLst>
          </p:cNvPr>
          <p:cNvSpPr>
            <a:spLocks noGrp="1"/>
          </p:cNvSpPr>
          <p:nvPr>
            <p:ph idx="1"/>
          </p:nvPr>
        </p:nvSpPr>
        <p:spPr/>
        <p:txBody>
          <a:bodyPr/>
          <a:lstStyle/>
          <a:p>
            <a:pPr marL="0" indent="0">
              <a:buNone/>
            </a:pPr>
            <a:r>
              <a:rPr lang="ja-JP" altLang="en-US" dirty="0"/>
              <a:t>歯ブラシでプラークを除去する</a:t>
            </a:r>
            <a:endParaRPr lang="en-US" altLang="ja-JP" dirty="0"/>
          </a:p>
          <a:p>
            <a:pPr marL="0" indent="0">
              <a:buNone/>
            </a:pPr>
            <a:endParaRPr lang="en-US" altLang="ja-JP" dirty="0"/>
          </a:p>
          <a:p>
            <a:pPr marL="0" indent="0">
              <a:buNone/>
            </a:pPr>
            <a:endParaRPr lang="en-US" altLang="ja-JP" dirty="0"/>
          </a:p>
        </p:txBody>
      </p:sp>
      <p:pic>
        <p:nvPicPr>
          <p:cNvPr id="4" name="図 3">
            <a:extLst>
              <a:ext uri="{FF2B5EF4-FFF2-40B4-BE49-F238E27FC236}">
                <a16:creationId xmlns:a16="http://schemas.microsoft.com/office/drawing/2014/main" id="{AC7C35FE-D149-4D8E-A3D8-E515D1F04A6F}"/>
              </a:ext>
            </a:extLst>
          </p:cNvPr>
          <p:cNvPicPr>
            <a:picLocks noChangeAspect="1"/>
          </p:cNvPicPr>
          <p:nvPr/>
        </p:nvPicPr>
        <p:blipFill>
          <a:blip r:embed="rId3"/>
          <a:stretch>
            <a:fillRect/>
          </a:stretch>
        </p:blipFill>
        <p:spPr>
          <a:xfrm>
            <a:off x="-70500" y="2507634"/>
            <a:ext cx="9132600" cy="1054699"/>
          </a:xfrm>
          <a:prstGeom prst="rect">
            <a:avLst/>
          </a:prstGeom>
        </p:spPr>
      </p:pic>
      <p:pic>
        <p:nvPicPr>
          <p:cNvPr id="6" name="図 5">
            <a:extLst>
              <a:ext uri="{FF2B5EF4-FFF2-40B4-BE49-F238E27FC236}">
                <a16:creationId xmlns:a16="http://schemas.microsoft.com/office/drawing/2014/main" id="{7984C322-444D-4EB5-9675-4B2EF1AB9349}"/>
              </a:ext>
            </a:extLst>
          </p:cNvPr>
          <p:cNvPicPr>
            <a:picLocks noChangeAspect="1"/>
          </p:cNvPicPr>
          <p:nvPr/>
        </p:nvPicPr>
        <p:blipFill>
          <a:blip r:embed="rId4"/>
          <a:stretch>
            <a:fillRect/>
          </a:stretch>
        </p:blipFill>
        <p:spPr>
          <a:xfrm>
            <a:off x="-81900" y="3401962"/>
            <a:ext cx="9144000" cy="1304544"/>
          </a:xfrm>
          <a:prstGeom prst="rect">
            <a:avLst/>
          </a:prstGeom>
        </p:spPr>
      </p:pic>
      <p:pic>
        <p:nvPicPr>
          <p:cNvPr id="8" name="図 7">
            <a:extLst>
              <a:ext uri="{FF2B5EF4-FFF2-40B4-BE49-F238E27FC236}">
                <a16:creationId xmlns:a16="http://schemas.microsoft.com/office/drawing/2014/main" id="{64C4D77A-03C6-4B9F-83FE-CC3663B2482A}"/>
              </a:ext>
            </a:extLst>
          </p:cNvPr>
          <p:cNvPicPr>
            <a:picLocks noChangeAspect="1"/>
          </p:cNvPicPr>
          <p:nvPr/>
        </p:nvPicPr>
        <p:blipFill>
          <a:blip r:embed="rId5"/>
          <a:stretch>
            <a:fillRect/>
          </a:stretch>
        </p:blipFill>
        <p:spPr>
          <a:xfrm>
            <a:off x="-81900" y="4720759"/>
            <a:ext cx="9144000" cy="1237488"/>
          </a:xfrm>
          <a:prstGeom prst="rect">
            <a:avLst/>
          </a:prstGeom>
        </p:spPr>
      </p:pic>
      <p:pic>
        <p:nvPicPr>
          <p:cNvPr id="9" name="図 8">
            <a:extLst>
              <a:ext uri="{FF2B5EF4-FFF2-40B4-BE49-F238E27FC236}">
                <a16:creationId xmlns:a16="http://schemas.microsoft.com/office/drawing/2014/main" id="{32FEFD62-3CB0-46D7-AC0A-E20C98B0870E}"/>
              </a:ext>
            </a:extLst>
          </p:cNvPr>
          <p:cNvPicPr>
            <a:picLocks noChangeAspect="1"/>
          </p:cNvPicPr>
          <p:nvPr/>
        </p:nvPicPr>
        <p:blipFill>
          <a:blip r:embed="rId6"/>
          <a:stretch>
            <a:fillRect/>
          </a:stretch>
        </p:blipFill>
        <p:spPr>
          <a:xfrm>
            <a:off x="4943853" y="4239121"/>
            <a:ext cx="4295398" cy="1486868"/>
          </a:xfrm>
          <a:prstGeom prst="rect">
            <a:avLst/>
          </a:prstGeom>
        </p:spPr>
      </p:pic>
    </p:spTree>
    <p:extLst>
      <p:ext uri="{BB962C8B-B14F-4D97-AF65-F5344CB8AC3E}">
        <p14:creationId xmlns:p14="http://schemas.microsoft.com/office/powerpoint/2010/main" val="354507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115D251-32AF-446F-A058-227E78B5937F}"/>
              </a:ext>
            </a:extLst>
          </p:cNvPr>
          <p:cNvPicPr>
            <a:picLocks noChangeAspect="1"/>
          </p:cNvPicPr>
          <p:nvPr/>
        </p:nvPicPr>
        <p:blipFill>
          <a:blip r:embed="rId3"/>
          <a:stretch>
            <a:fillRect/>
          </a:stretch>
        </p:blipFill>
        <p:spPr>
          <a:xfrm>
            <a:off x="-95250" y="355854"/>
            <a:ext cx="9144000" cy="5650992"/>
          </a:xfrm>
          <a:prstGeom prst="rect">
            <a:avLst/>
          </a:prstGeom>
        </p:spPr>
      </p:pic>
      <p:pic>
        <p:nvPicPr>
          <p:cNvPr id="3" name="図 2">
            <a:extLst>
              <a:ext uri="{FF2B5EF4-FFF2-40B4-BE49-F238E27FC236}">
                <a16:creationId xmlns:a16="http://schemas.microsoft.com/office/drawing/2014/main" id="{B7392E9E-86CB-4823-8D19-D35B3B1C417B}"/>
              </a:ext>
            </a:extLst>
          </p:cNvPr>
          <p:cNvPicPr>
            <a:picLocks noChangeAspect="1"/>
          </p:cNvPicPr>
          <p:nvPr/>
        </p:nvPicPr>
        <p:blipFill>
          <a:blip r:embed="rId4"/>
          <a:stretch>
            <a:fillRect/>
          </a:stretch>
        </p:blipFill>
        <p:spPr>
          <a:xfrm>
            <a:off x="1031242" y="-545844"/>
            <a:ext cx="6181880" cy="1944793"/>
          </a:xfrm>
          <a:prstGeom prst="rect">
            <a:avLst/>
          </a:prstGeom>
        </p:spPr>
      </p:pic>
      <p:pic>
        <p:nvPicPr>
          <p:cNvPr id="4" name="図 3">
            <a:extLst>
              <a:ext uri="{FF2B5EF4-FFF2-40B4-BE49-F238E27FC236}">
                <a16:creationId xmlns:a16="http://schemas.microsoft.com/office/drawing/2014/main" id="{16D796BF-DC09-4D49-BE0E-7D32588BE3A8}"/>
              </a:ext>
            </a:extLst>
          </p:cNvPr>
          <p:cNvPicPr>
            <a:picLocks noChangeAspect="1"/>
          </p:cNvPicPr>
          <p:nvPr/>
        </p:nvPicPr>
        <p:blipFill>
          <a:blip r:embed="rId5"/>
          <a:stretch>
            <a:fillRect/>
          </a:stretch>
        </p:blipFill>
        <p:spPr>
          <a:xfrm>
            <a:off x="2133600" y="3519595"/>
            <a:ext cx="3310415" cy="1914310"/>
          </a:xfrm>
          <a:prstGeom prst="rect">
            <a:avLst/>
          </a:prstGeom>
        </p:spPr>
      </p:pic>
      <p:pic>
        <p:nvPicPr>
          <p:cNvPr id="5" name="図 4">
            <a:extLst>
              <a:ext uri="{FF2B5EF4-FFF2-40B4-BE49-F238E27FC236}">
                <a16:creationId xmlns:a16="http://schemas.microsoft.com/office/drawing/2014/main" id="{6ACF395C-649B-4AB8-A7F1-81338088F658}"/>
              </a:ext>
            </a:extLst>
          </p:cNvPr>
          <p:cNvPicPr>
            <a:picLocks noChangeAspect="1"/>
          </p:cNvPicPr>
          <p:nvPr/>
        </p:nvPicPr>
        <p:blipFill>
          <a:blip r:embed="rId6"/>
          <a:stretch>
            <a:fillRect/>
          </a:stretch>
        </p:blipFill>
        <p:spPr>
          <a:xfrm>
            <a:off x="4273713" y="2970907"/>
            <a:ext cx="3188484" cy="1097375"/>
          </a:xfrm>
          <a:prstGeom prst="rect">
            <a:avLst/>
          </a:prstGeom>
        </p:spPr>
      </p:pic>
      <p:pic>
        <p:nvPicPr>
          <p:cNvPr id="6" name="図 5">
            <a:extLst>
              <a:ext uri="{FF2B5EF4-FFF2-40B4-BE49-F238E27FC236}">
                <a16:creationId xmlns:a16="http://schemas.microsoft.com/office/drawing/2014/main" id="{DF67F43C-C8C7-4D2F-BED0-ED17BCBCBFFB}"/>
              </a:ext>
            </a:extLst>
          </p:cNvPr>
          <p:cNvPicPr>
            <a:picLocks noChangeAspect="1"/>
          </p:cNvPicPr>
          <p:nvPr/>
        </p:nvPicPr>
        <p:blipFill>
          <a:blip r:embed="rId7"/>
          <a:stretch>
            <a:fillRect/>
          </a:stretch>
        </p:blipFill>
        <p:spPr>
          <a:xfrm>
            <a:off x="0" y="668968"/>
            <a:ext cx="2886075" cy="2249659"/>
          </a:xfrm>
          <a:prstGeom prst="rect">
            <a:avLst/>
          </a:prstGeom>
        </p:spPr>
      </p:pic>
    </p:spTree>
    <p:extLst>
      <p:ext uri="{BB962C8B-B14F-4D97-AF65-F5344CB8AC3E}">
        <p14:creationId xmlns:p14="http://schemas.microsoft.com/office/powerpoint/2010/main" val="3792222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BD66D7-9FE5-4424-9EC9-91717FFB7299}"/>
              </a:ext>
            </a:extLst>
          </p:cNvPr>
          <p:cNvSpPr>
            <a:spLocks noGrp="1"/>
          </p:cNvSpPr>
          <p:nvPr>
            <p:ph type="title"/>
          </p:nvPr>
        </p:nvSpPr>
        <p:spPr>
          <a:xfrm>
            <a:off x="1522814" y="1173894"/>
            <a:ext cx="6571343" cy="1049235"/>
          </a:xfrm>
        </p:spPr>
        <p:txBody>
          <a:bodyPr>
            <a:normAutofit/>
          </a:bodyPr>
          <a:lstStyle/>
          <a:p>
            <a:r>
              <a:rPr kumimoji="1" lang="ja-JP" altLang="en-US" sz="4800" b="1" dirty="0"/>
              <a:t>丈夫な歯を作る生活</a:t>
            </a:r>
          </a:p>
        </p:txBody>
      </p:sp>
      <p:sp>
        <p:nvSpPr>
          <p:cNvPr id="3" name="コンテンツ プレースホルダー 2">
            <a:extLst>
              <a:ext uri="{FF2B5EF4-FFF2-40B4-BE49-F238E27FC236}">
                <a16:creationId xmlns:a16="http://schemas.microsoft.com/office/drawing/2014/main" id="{44D6017E-DD22-4079-A97A-4798C806C040}"/>
              </a:ext>
            </a:extLst>
          </p:cNvPr>
          <p:cNvSpPr>
            <a:spLocks noGrp="1"/>
          </p:cNvSpPr>
          <p:nvPr>
            <p:ph idx="1"/>
          </p:nvPr>
        </p:nvSpPr>
        <p:spPr/>
        <p:txBody>
          <a:bodyPr/>
          <a:lstStyle/>
          <a:p>
            <a:r>
              <a:rPr kumimoji="1" lang="ja-JP" altLang="en-US" dirty="0"/>
              <a:t>規則正しい生活（早寝・早起き・朝ごはん）</a:t>
            </a:r>
            <a:endParaRPr kumimoji="1" lang="en-US" altLang="ja-JP" dirty="0"/>
          </a:p>
          <a:p>
            <a:r>
              <a:rPr lang="ja-JP" altLang="en-US" dirty="0"/>
              <a:t>バランスのよい食事</a:t>
            </a:r>
            <a:endParaRPr lang="en-US" altLang="ja-JP" dirty="0"/>
          </a:p>
          <a:p>
            <a:r>
              <a:rPr lang="ja-JP" altLang="en-US" dirty="0"/>
              <a:t>よくかんで食べましょう</a:t>
            </a:r>
            <a:endParaRPr lang="en-US" altLang="ja-JP" dirty="0"/>
          </a:p>
          <a:p>
            <a:r>
              <a:rPr kumimoji="1" lang="ja-JP" altLang="en-US" dirty="0"/>
              <a:t>運動</a:t>
            </a:r>
          </a:p>
        </p:txBody>
      </p:sp>
      <p:pic>
        <p:nvPicPr>
          <p:cNvPr id="5" name="図 4">
            <a:extLst>
              <a:ext uri="{FF2B5EF4-FFF2-40B4-BE49-F238E27FC236}">
                <a16:creationId xmlns:a16="http://schemas.microsoft.com/office/drawing/2014/main" id="{A78B2717-F8FE-4806-8E5A-E8DBF9DA8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636" y="3741039"/>
            <a:ext cx="2301903" cy="2301903"/>
          </a:xfrm>
          <a:prstGeom prst="rect">
            <a:avLst/>
          </a:prstGeom>
        </p:spPr>
      </p:pic>
      <p:pic>
        <p:nvPicPr>
          <p:cNvPr id="6" name="図 5">
            <a:extLst>
              <a:ext uri="{FF2B5EF4-FFF2-40B4-BE49-F238E27FC236}">
                <a16:creationId xmlns:a16="http://schemas.microsoft.com/office/drawing/2014/main" id="{357E1663-00BB-4712-9281-531B79D4B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130" y="3407118"/>
            <a:ext cx="2156295" cy="2646362"/>
          </a:xfrm>
          <a:prstGeom prst="rect">
            <a:avLst/>
          </a:prstGeom>
        </p:spPr>
      </p:pic>
      <p:sp>
        <p:nvSpPr>
          <p:cNvPr id="4" name="テキスト ボックス 3">
            <a:extLst>
              <a:ext uri="{FF2B5EF4-FFF2-40B4-BE49-F238E27FC236}">
                <a16:creationId xmlns:a16="http://schemas.microsoft.com/office/drawing/2014/main" id="{7F2E692B-0F28-4E8E-AA35-BF845D49A743}"/>
              </a:ext>
            </a:extLst>
          </p:cNvPr>
          <p:cNvSpPr txBox="1"/>
          <p:nvPr/>
        </p:nvSpPr>
        <p:spPr>
          <a:xfrm>
            <a:off x="1612786" y="840881"/>
            <a:ext cx="1301864" cy="369332"/>
          </a:xfrm>
          <a:prstGeom prst="rect">
            <a:avLst/>
          </a:prstGeom>
          <a:noFill/>
        </p:spPr>
        <p:txBody>
          <a:bodyPr wrap="square" rtlCol="0">
            <a:spAutoFit/>
          </a:bodyPr>
          <a:lstStyle/>
          <a:p>
            <a:r>
              <a:rPr kumimoji="1" lang="ja-JP" altLang="en-US" dirty="0"/>
              <a:t>じょうぶ</a:t>
            </a:r>
          </a:p>
        </p:txBody>
      </p:sp>
    </p:spTree>
    <p:extLst>
      <p:ext uri="{BB962C8B-B14F-4D97-AF65-F5344CB8AC3E}">
        <p14:creationId xmlns:p14="http://schemas.microsoft.com/office/powerpoint/2010/main" val="1646814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19BC2-27E3-4C8B-9B70-69A1A07B224C}"/>
              </a:ext>
            </a:extLst>
          </p:cNvPr>
          <p:cNvSpPr>
            <a:spLocks noGrp="1"/>
          </p:cNvSpPr>
          <p:nvPr>
            <p:ph type="title"/>
          </p:nvPr>
        </p:nvSpPr>
        <p:spPr>
          <a:xfrm>
            <a:off x="1209837" y="1152351"/>
            <a:ext cx="7038650" cy="1049235"/>
          </a:xfrm>
        </p:spPr>
        <p:txBody>
          <a:bodyPr>
            <a:noAutofit/>
          </a:bodyPr>
          <a:lstStyle/>
          <a:p>
            <a:r>
              <a:rPr kumimoji="1" lang="ja-JP" altLang="en-US" sz="3600" b="1" dirty="0"/>
              <a:t>毎食後と寝る前の歯みがきは大切</a:t>
            </a:r>
          </a:p>
        </p:txBody>
      </p:sp>
      <p:sp>
        <p:nvSpPr>
          <p:cNvPr id="3" name="コンテンツ プレースホルダー 2">
            <a:extLst>
              <a:ext uri="{FF2B5EF4-FFF2-40B4-BE49-F238E27FC236}">
                <a16:creationId xmlns:a16="http://schemas.microsoft.com/office/drawing/2014/main" id="{3BE7AA49-5B13-4617-B7A1-E019D0BA9C69}"/>
              </a:ext>
            </a:extLst>
          </p:cNvPr>
          <p:cNvSpPr>
            <a:spLocks noGrp="1"/>
          </p:cNvSpPr>
          <p:nvPr>
            <p:ph idx="1"/>
          </p:nvPr>
        </p:nvSpPr>
        <p:spPr/>
        <p:txBody>
          <a:bodyPr/>
          <a:lstStyle/>
          <a:p>
            <a:r>
              <a:rPr kumimoji="1" lang="ja-JP" altLang="en-US" dirty="0"/>
              <a:t>寝ているときにむし歯菌が増える</a:t>
            </a:r>
          </a:p>
        </p:txBody>
      </p:sp>
      <p:pic>
        <p:nvPicPr>
          <p:cNvPr id="7" name="図 6">
            <a:extLst>
              <a:ext uri="{FF2B5EF4-FFF2-40B4-BE49-F238E27FC236}">
                <a16:creationId xmlns:a16="http://schemas.microsoft.com/office/drawing/2014/main" id="{47B9556E-C7BD-4347-BE80-23450A3C00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617" y="3064968"/>
            <a:ext cx="2539382" cy="2614641"/>
          </a:xfrm>
          <a:prstGeom prst="rect">
            <a:avLst/>
          </a:prstGeom>
        </p:spPr>
      </p:pic>
      <p:pic>
        <p:nvPicPr>
          <p:cNvPr id="9" name="図 8" descr="クリップアート が含まれている画像&#10;&#10;非常に高い精度で生成された説明">
            <a:extLst>
              <a:ext uri="{FF2B5EF4-FFF2-40B4-BE49-F238E27FC236}">
                <a16:creationId xmlns:a16="http://schemas.microsoft.com/office/drawing/2014/main" id="{FE46A346-080D-4F95-A34D-B06937D58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073" y="2745713"/>
            <a:ext cx="1741543" cy="3128520"/>
          </a:xfrm>
          <a:prstGeom prst="rect">
            <a:avLst/>
          </a:prstGeom>
        </p:spPr>
      </p:pic>
      <p:pic>
        <p:nvPicPr>
          <p:cNvPr id="5" name="図 4">
            <a:extLst>
              <a:ext uri="{FF2B5EF4-FFF2-40B4-BE49-F238E27FC236}">
                <a16:creationId xmlns:a16="http://schemas.microsoft.com/office/drawing/2014/main" id="{30F4734E-1692-49C6-B86D-F4790C8C88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204" y="3103987"/>
            <a:ext cx="2445704" cy="2566301"/>
          </a:xfrm>
          <a:prstGeom prst="rect">
            <a:avLst/>
          </a:prstGeom>
        </p:spPr>
      </p:pic>
    </p:spTree>
    <p:extLst>
      <p:ext uri="{BB962C8B-B14F-4D97-AF65-F5344CB8AC3E}">
        <p14:creationId xmlns:p14="http://schemas.microsoft.com/office/powerpoint/2010/main" val="268615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D91A2CE-58B8-4515-8564-D0563D5F7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469" y="4007317"/>
            <a:ext cx="2458719" cy="1973121"/>
          </a:xfrm>
          <a:prstGeom prst="rect">
            <a:avLst/>
          </a:prstGeom>
        </p:spPr>
      </p:pic>
      <p:pic>
        <p:nvPicPr>
          <p:cNvPr id="11" name="図 10">
            <a:extLst>
              <a:ext uri="{FF2B5EF4-FFF2-40B4-BE49-F238E27FC236}">
                <a16:creationId xmlns:a16="http://schemas.microsoft.com/office/drawing/2014/main" id="{78359ACF-7C4E-4005-BFBE-3AECE7CBE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73" y="1272530"/>
            <a:ext cx="2429826" cy="2156470"/>
          </a:xfrm>
          <a:prstGeom prst="rect">
            <a:avLst/>
          </a:prstGeom>
        </p:spPr>
      </p:pic>
      <p:pic>
        <p:nvPicPr>
          <p:cNvPr id="7" name="図 6">
            <a:extLst>
              <a:ext uri="{FF2B5EF4-FFF2-40B4-BE49-F238E27FC236}">
                <a16:creationId xmlns:a16="http://schemas.microsoft.com/office/drawing/2014/main" id="{FD84374C-EF99-4BBD-8390-97281E1293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60" y="4173280"/>
            <a:ext cx="2458719" cy="1807158"/>
          </a:xfrm>
          <a:prstGeom prst="rect">
            <a:avLst/>
          </a:prstGeom>
        </p:spPr>
      </p:pic>
      <p:pic>
        <p:nvPicPr>
          <p:cNvPr id="13" name="図 12">
            <a:extLst>
              <a:ext uri="{FF2B5EF4-FFF2-40B4-BE49-F238E27FC236}">
                <a16:creationId xmlns:a16="http://schemas.microsoft.com/office/drawing/2014/main" id="{3B74C48D-8D76-4B4C-892A-426D071C38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0361" y="1084628"/>
            <a:ext cx="2429827" cy="2473106"/>
          </a:xfrm>
          <a:prstGeom prst="rect">
            <a:avLst/>
          </a:prstGeom>
        </p:spPr>
      </p:pic>
      <p:pic>
        <p:nvPicPr>
          <p:cNvPr id="2" name="図 1">
            <a:extLst>
              <a:ext uri="{FF2B5EF4-FFF2-40B4-BE49-F238E27FC236}">
                <a16:creationId xmlns:a16="http://schemas.microsoft.com/office/drawing/2014/main" id="{66DD42C7-F257-47C7-B702-A8A609028380}"/>
              </a:ext>
            </a:extLst>
          </p:cNvPr>
          <p:cNvPicPr>
            <a:picLocks noChangeAspect="1"/>
          </p:cNvPicPr>
          <p:nvPr/>
        </p:nvPicPr>
        <p:blipFill>
          <a:blip r:embed="rId7"/>
          <a:stretch>
            <a:fillRect/>
          </a:stretch>
        </p:blipFill>
        <p:spPr>
          <a:xfrm>
            <a:off x="2649199" y="1902559"/>
            <a:ext cx="3968840" cy="3505504"/>
          </a:xfrm>
          <a:prstGeom prst="rect">
            <a:avLst/>
          </a:prstGeom>
        </p:spPr>
      </p:pic>
      <p:cxnSp>
        <p:nvCxnSpPr>
          <p:cNvPr id="4" name="直線コネクタ 3">
            <a:extLst>
              <a:ext uri="{FF2B5EF4-FFF2-40B4-BE49-F238E27FC236}">
                <a16:creationId xmlns:a16="http://schemas.microsoft.com/office/drawing/2014/main" id="{B3BF10C3-D5C4-44C6-BAE0-54446157B5FE}"/>
              </a:ext>
            </a:extLst>
          </p:cNvPr>
          <p:cNvCxnSpPr>
            <a:cxnSpLocks/>
          </p:cNvCxnSpPr>
          <p:nvPr/>
        </p:nvCxnSpPr>
        <p:spPr>
          <a:xfrm flipV="1">
            <a:off x="1095375" y="1084628"/>
            <a:ext cx="4657725" cy="20272"/>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テキスト ボックス 5">
            <a:extLst>
              <a:ext uri="{FF2B5EF4-FFF2-40B4-BE49-F238E27FC236}">
                <a16:creationId xmlns:a16="http://schemas.microsoft.com/office/drawing/2014/main" id="{6A963A0D-AA91-4BC5-BE16-892054E56A3D}"/>
              </a:ext>
            </a:extLst>
          </p:cNvPr>
          <p:cNvSpPr txBox="1"/>
          <p:nvPr/>
        </p:nvSpPr>
        <p:spPr>
          <a:xfrm>
            <a:off x="1095375" y="461444"/>
            <a:ext cx="5219700" cy="584775"/>
          </a:xfrm>
          <a:prstGeom prst="rect">
            <a:avLst/>
          </a:prstGeom>
          <a:noFill/>
        </p:spPr>
        <p:txBody>
          <a:bodyPr wrap="square" rtlCol="0">
            <a:spAutoFit/>
          </a:bodyPr>
          <a:lstStyle/>
          <a:p>
            <a:r>
              <a:rPr kumimoji="1" lang="ja-JP" altLang="en-US" sz="3200" b="1" dirty="0"/>
              <a:t>歯のケガ（外傷）の原因</a:t>
            </a:r>
          </a:p>
        </p:txBody>
      </p:sp>
    </p:spTree>
    <p:extLst>
      <p:ext uri="{BB962C8B-B14F-4D97-AF65-F5344CB8AC3E}">
        <p14:creationId xmlns:p14="http://schemas.microsoft.com/office/powerpoint/2010/main" val="4242843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AD54452-B3A7-402E-8C53-FDCBADB4F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47" y="2310834"/>
            <a:ext cx="2170215" cy="2859405"/>
          </a:xfrm>
          <a:prstGeom prst="rect">
            <a:avLst/>
          </a:prstGeom>
        </p:spPr>
      </p:pic>
      <p:pic>
        <p:nvPicPr>
          <p:cNvPr id="5" name="図 4" descr="テキスト が含まれている画像&#10;&#10;自動的に生成された説明">
            <a:extLst>
              <a:ext uri="{FF2B5EF4-FFF2-40B4-BE49-F238E27FC236}">
                <a16:creationId xmlns:a16="http://schemas.microsoft.com/office/drawing/2014/main" id="{5407D900-FB58-4D5B-8A67-CECD2D736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487" y="2321902"/>
            <a:ext cx="2147508" cy="2859405"/>
          </a:xfrm>
          <a:prstGeom prst="rect">
            <a:avLst/>
          </a:prstGeom>
        </p:spPr>
      </p:pic>
      <p:pic>
        <p:nvPicPr>
          <p:cNvPr id="7" name="図 6">
            <a:extLst>
              <a:ext uri="{FF2B5EF4-FFF2-40B4-BE49-F238E27FC236}">
                <a16:creationId xmlns:a16="http://schemas.microsoft.com/office/drawing/2014/main" id="{3BD7D471-23D3-471F-9FE8-E6184390B1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1430" y="2282895"/>
            <a:ext cx="2225018" cy="2859405"/>
          </a:xfrm>
          <a:prstGeom prst="rect">
            <a:avLst/>
          </a:prstGeom>
        </p:spPr>
      </p:pic>
      <p:pic>
        <p:nvPicPr>
          <p:cNvPr id="9" name="図 8" descr="衣類 が含まれている画像&#10;&#10;自動的に生成された説明">
            <a:extLst>
              <a:ext uri="{FF2B5EF4-FFF2-40B4-BE49-F238E27FC236}">
                <a16:creationId xmlns:a16="http://schemas.microsoft.com/office/drawing/2014/main" id="{9A6567B5-E4C8-48FD-9D4E-33D3885F63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2820" y="2310834"/>
            <a:ext cx="2363394" cy="2859408"/>
          </a:xfrm>
          <a:prstGeom prst="rect">
            <a:avLst/>
          </a:prstGeom>
        </p:spPr>
      </p:pic>
      <p:cxnSp>
        <p:nvCxnSpPr>
          <p:cNvPr id="4" name="直線コネクタ 3">
            <a:extLst>
              <a:ext uri="{FF2B5EF4-FFF2-40B4-BE49-F238E27FC236}">
                <a16:creationId xmlns:a16="http://schemas.microsoft.com/office/drawing/2014/main" id="{B85AE9C5-8AD9-4264-91A0-3BB59F48C0CB}"/>
              </a:ext>
            </a:extLst>
          </p:cNvPr>
          <p:cNvCxnSpPr>
            <a:cxnSpLocks/>
          </p:cNvCxnSpPr>
          <p:nvPr/>
        </p:nvCxnSpPr>
        <p:spPr>
          <a:xfrm>
            <a:off x="960852" y="1038225"/>
            <a:ext cx="68870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FE2B101F-5D6B-4D3D-A7B6-5B1217BA6DBC}"/>
              </a:ext>
            </a:extLst>
          </p:cNvPr>
          <p:cNvSpPr txBox="1"/>
          <p:nvPr/>
        </p:nvSpPr>
        <p:spPr>
          <a:xfrm>
            <a:off x="1047750" y="333373"/>
            <a:ext cx="6915150" cy="584775"/>
          </a:xfrm>
          <a:prstGeom prst="rect">
            <a:avLst/>
          </a:prstGeom>
          <a:noFill/>
        </p:spPr>
        <p:txBody>
          <a:bodyPr wrap="square" rtlCol="0">
            <a:spAutoFit/>
          </a:bodyPr>
          <a:lstStyle/>
          <a:p>
            <a:r>
              <a:rPr kumimoji="1" lang="ja-JP" altLang="en-US" sz="3200" b="1" dirty="0"/>
              <a:t>歯の外傷にはこのようなものがある</a:t>
            </a:r>
          </a:p>
        </p:txBody>
      </p:sp>
      <p:sp>
        <p:nvSpPr>
          <p:cNvPr id="15" name="テキスト ボックス 14">
            <a:extLst>
              <a:ext uri="{FF2B5EF4-FFF2-40B4-BE49-F238E27FC236}">
                <a16:creationId xmlns:a16="http://schemas.microsoft.com/office/drawing/2014/main" id="{025F81EA-6853-4169-9949-6A0D47D67DA2}"/>
              </a:ext>
            </a:extLst>
          </p:cNvPr>
          <p:cNvSpPr txBox="1"/>
          <p:nvPr/>
        </p:nvSpPr>
        <p:spPr>
          <a:xfrm>
            <a:off x="77585" y="1955456"/>
            <a:ext cx="2265742" cy="369332"/>
          </a:xfrm>
          <a:prstGeom prst="rect">
            <a:avLst/>
          </a:prstGeom>
          <a:noFill/>
        </p:spPr>
        <p:txBody>
          <a:bodyPr wrap="square" rtlCol="0">
            <a:spAutoFit/>
          </a:bodyPr>
          <a:lstStyle/>
          <a:p>
            <a:r>
              <a:rPr kumimoji="1" lang="ja-JP" altLang="en-US" dirty="0"/>
              <a:t>脱臼（歯が抜けた）</a:t>
            </a:r>
          </a:p>
        </p:txBody>
      </p:sp>
      <p:sp>
        <p:nvSpPr>
          <p:cNvPr id="16" name="テキスト ボックス 15">
            <a:extLst>
              <a:ext uri="{FF2B5EF4-FFF2-40B4-BE49-F238E27FC236}">
                <a16:creationId xmlns:a16="http://schemas.microsoft.com/office/drawing/2014/main" id="{FC4DF938-5E3F-4D1D-A45A-B05B5335F54C}"/>
              </a:ext>
            </a:extLst>
          </p:cNvPr>
          <p:cNvSpPr txBox="1"/>
          <p:nvPr/>
        </p:nvSpPr>
        <p:spPr>
          <a:xfrm>
            <a:off x="2302039" y="1941502"/>
            <a:ext cx="2265741" cy="369332"/>
          </a:xfrm>
          <a:prstGeom prst="rect">
            <a:avLst/>
          </a:prstGeom>
          <a:noFill/>
        </p:spPr>
        <p:txBody>
          <a:bodyPr wrap="square" rtlCol="0">
            <a:spAutoFit/>
          </a:bodyPr>
          <a:lstStyle/>
          <a:p>
            <a:r>
              <a:rPr kumimoji="1" lang="ja-JP" altLang="en-US" dirty="0"/>
              <a:t>破折（歯がかけた）</a:t>
            </a:r>
          </a:p>
        </p:txBody>
      </p:sp>
      <p:sp>
        <p:nvSpPr>
          <p:cNvPr id="17" name="テキスト ボックス 16">
            <a:extLst>
              <a:ext uri="{FF2B5EF4-FFF2-40B4-BE49-F238E27FC236}">
                <a16:creationId xmlns:a16="http://schemas.microsoft.com/office/drawing/2014/main" id="{285CE17F-2FB0-441F-8414-00DD76FE9527}"/>
              </a:ext>
            </a:extLst>
          </p:cNvPr>
          <p:cNvSpPr txBox="1"/>
          <p:nvPr/>
        </p:nvSpPr>
        <p:spPr>
          <a:xfrm>
            <a:off x="4572000" y="1941502"/>
            <a:ext cx="2000250" cy="369332"/>
          </a:xfrm>
          <a:prstGeom prst="rect">
            <a:avLst/>
          </a:prstGeom>
          <a:noFill/>
        </p:spPr>
        <p:txBody>
          <a:bodyPr wrap="square" rtlCol="0">
            <a:spAutoFit/>
          </a:bodyPr>
          <a:lstStyle/>
          <a:p>
            <a:r>
              <a:rPr kumimoji="1" lang="ja-JP" altLang="en-US" dirty="0"/>
              <a:t>埋入・骨折</a:t>
            </a:r>
          </a:p>
        </p:txBody>
      </p:sp>
      <p:sp>
        <p:nvSpPr>
          <p:cNvPr id="18" name="テキスト ボックス 17">
            <a:extLst>
              <a:ext uri="{FF2B5EF4-FFF2-40B4-BE49-F238E27FC236}">
                <a16:creationId xmlns:a16="http://schemas.microsoft.com/office/drawing/2014/main" id="{061CD700-1765-452F-806D-7EAC177598E6}"/>
              </a:ext>
            </a:extLst>
          </p:cNvPr>
          <p:cNvSpPr txBox="1"/>
          <p:nvPr/>
        </p:nvSpPr>
        <p:spPr>
          <a:xfrm>
            <a:off x="6666215" y="1941502"/>
            <a:ext cx="2225018" cy="369332"/>
          </a:xfrm>
          <a:prstGeom prst="rect">
            <a:avLst/>
          </a:prstGeom>
          <a:noFill/>
        </p:spPr>
        <p:txBody>
          <a:bodyPr wrap="square" rtlCol="0">
            <a:spAutoFit/>
          </a:bodyPr>
          <a:lstStyle/>
          <a:p>
            <a:r>
              <a:rPr kumimoji="1" lang="ja-JP" altLang="en-US" dirty="0"/>
              <a:t>変色・歯髄壊死</a:t>
            </a:r>
          </a:p>
        </p:txBody>
      </p:sp>
      <p:sp>
        <p:nvSpPr>
          <p:cNvPr id="19" name="テキスト ボックス 18">
            <a:extLst>
              <a:ext uri="{FF2B5EF4-FFF2-40B4-BE49-F238E27FC236}">
                <a16:creationId xmlns:a16="http://schemas.microsoft.com/office/drawing/2014/main" id="{34BCF5ED-978A-4C8B-AB71-C586716C360F}"/>
              </a:ext>
            </a:extLst>
          </p:cNvPr>
          <p:cNvSpPr txBox="1"/>
          <p:nvPr/>
        </p:nvSpPr>
        <p:spPr>
          <a:xfrm>
            <a:off x="2375835" y="5155481"/>
            <a:ext cx="4290379" cy="369332"/>
          </a:xfrm>
          <a:prstGeom prst="rect">
            <a:avLst/>
          </a:prstGeom>
          <a:noFill/>
        </p:spPr>
        <p:txBody>
          <a:bodyPr wrap="square" rtlCol="0">
            <a:spAutoFit/>
          </a:bodyPr>
          <a:lstStyle/>
          <a:p>
            <a:r>
              <a:rPr kumimoji="1" lang="en-US" altLang="ja-JP" dirty="0"/>
              <a:t>A</a:t>
            </a:r>
            <a:r>
              <a:rPr kumimoji="1" lang="ja-JP" altLang="en-US" dirty="0"/>
              <a:t>　歯冠破折（しかんはせつ）</a:t>
            </a:r>
          </a:p>
        </p:txBody>
      </p:sp>
      <p:sp>
        <p:nvSpPr>
          <p:cNvPr id="20" name="テキスト ボックス 19">
            <a:extLst>
              <a:ext uri="{FF2B5EF4-FFF2-40B4-BE49-F238E27FC236}">
                <a16:creationId xmlns:a16="http://schemas.microsoft.com/office/drawing/2014/main" id="{D7FBE4EE-2E57-4BD1-B80C-87639D0FF62B}"/>
              </a:ext>
            </a:extLst>
          </p:cNvPr>
          <p:cNvSpPr txBox="1"/>
          <p:nvPr/>
        </p:nvSpPr>
        <p:spPr>
          <a:xfrm>
            <a:off x="2288262" y="5470724"/>
            <a:ext cx="5074563" cy="369332"/>
          </a:xfrm>
          <a:prstGeom prst="rect">
            <a:avLst/>
          </a:prstGeom>
          <a:noFill/>
        </p:spPr>
        <p:txBody>
          <a:bodyPr wrap="square" rtlCol="0">
            <a:spAutoFit/>
          </a:bodyPr>
          <a:lstStyle/>
          <a:p>
            <a:pPr algn="ctr"/>
            <a:r>
              <a:rPr kumimoji="1" lang="en-US" altLang="ja-JP" dirty="0"/>
              <a:t>B</a:t>
            </a:r>
            <a:r>
              <a:rPr kumimoji="1" lang="ja-JP" altLang="en-US" dirty="0"/>
              <a:t>　歯冠</a:t>
            </a:r>
            <a:r>
              <a:rPr kumimoji="1" lang="en-US" altLang="ja-JP" dirty="0"/>
              <a:t>‐</a:t>
            </a:r>
            <a:r>
              <a:rPr kumimoji="1" lang="ja-JP" altLang="en-US" dirty="0"/>
              <a:t>歯根破折（しかん</a:t>
            </a:r>
            <a:r>
              <a:rPr kumimoji="1" lang="en-US" altLang="ja-JP" dirty="0"/>
              <a:t>‐</a:t>
            </a:r>
            <a:r>
              <a:rPr kumimoji="1" lang="ja-JP" altLang="en-US" dirty="0"/>
              <a:t>しこんはせつ）</a:t>
            </a:r>
          </a:p>
        </p:txBody>
      </p:sp>
      <p:sp>
        <p:nvSpPr>
          <p:cNvPr id="21" name="テキスト ボックス 20">
            <a:extLst>
              <a:ext uri="{FF2B5EF4-FFF2-40B4-BE49-F238E27FC236}">
                <a16:creationId xmlns:a16="http://schemas.microsoft.com/office/drawing/2014/main" id="{8B758CFC-30D2-41A4-AF85-8E116AEDA501}"/>
              </a:ext>
            </a:extLst>
          </p:cNvPr>
          <p:cNvSpPr txBox="1"/>
          <p:nvPr/>
        </p:nvSpPr>
        <p:spPr>
          <a:xfrm>
            <a:off x="2375836" y="5778588"/>
            <a:ext cx="4196414" cy="369332"/>
          </a:xfrm>
          <a:prstGeom prst="rect">
            <a:avLst/>
          </a:prstGeom>
          <a:noFill/>
        </p:spPr>
        <p:txBody>
          <a:bodyPr wrap="square" rtlCol="0">
            <a:spAutoFit/>
          </a:bodyPr>
          <a:lstStyle/>
          <a:p>
            <a:r>
              <a:rPr kumimoji="1" lang="en-US" altLang="ja-JP" dirty="0"/>
              <a:t>C</a:t>
            </a:r>
            <a:r>
              <a:rPr kumimoji="1" lang="ja-JP" altLang="en-US" dirty="0"/>
              <a:t>　歯根破折（しこんはせつ）</a:t>
            </a:r>
          </a:p>
        </p:txBody>
      </p:sp>
      <p:sp>
        <p:nvSpPr>
          <p:cNvPr id="2" name="テキスト ボックス 1">
            <a:extLst>
              <a:ext uri="{FF2B5EF4-FFF2-40B4-BE49-F238E27FC236}">
                <a16:creationId xmlns:a16="http://schemas.microsoft.com/office/drawing/2014/main" id="{9CD8B1B2-9F6B-420A-B85F-DE079B6521AF}"/>
              </a:ext>
            </a:extLst>
          </p:cNvPr>
          <p:cNvSpPr txBox="1"/>
          <p:nvPr/>
        </p:nvSpPr>
        <p:spPr>
          <a:xfrm>
            <a:off x="8186" y="1717647"/>
            <a:ext cx="1709926" cy="276999"/>
          </a:xfrm>
          <a:prstGeom prst="rect">
            <a:avLst/>
          </a:prstGeom>
          <a:noFill/>
        </p:spPr>
        <p:txBody>
          <a:bodyPr wrap="square" rtlCol="0">
            <a:spAutoFit/>
          </a:bodyPr>
          <a:lstStyle/>
          <a:p>
            <a:r>
              <a:rPr kumimoji="1" lang="ja-JP" altLang="en-US" sz="1200" dirty="0"/>
              <a:t>だっきゅう</a:t>
            </a:r>
          </a:p>
        </p:txBody>
      </p:sp>
      <p:sp>
        <p:nvSpPr>
          <p:cNvPr id="6" name="テキスト ボックス 5">
            <a:extLst>
              <a:ext uri="{FF2B5EF4-FFF2-40B4-BE49-F238E27FC236}">
                <a16:creationId xmlns:a16="http://schemas.microsoft.com/office/drawing/2014/main" id="{CC456F25-C58E-4B35-88AD-4FAEEBFE9510}"/>
              </a:ext>
            </a:extLst>
          </p:cNvPr>
          <p:cNvSpPr txBox="1"/>
          <p:nvPr/>
        </p:nvSpPr>
        <p:spPr>
          <a:xfrm>
            <a:off x="2302040" y="1706980"/>
            <a:ext cx="932164" cy="276999"/>
          </a:xfrm>
          <a:prstGeom prst="rect">
            <a:avLst/>
          </a:prstGeom>
          <a:noFill/>
        </p:spPr>
        <p:txBody>
          <a:bodyPr wrap="square" rtlCol="0">
            <a:spAutoFit/>
          </a:bodyPr>
          <a:lstStyle/>
          <a:p>
            <a:r>
              <a:rPr kumimoji="1" lang="ja-JP" altLang="en-US" sz="1200" dirty="0"/>
              <a:t>はせつ</a:t>
            </a:r>
          </a:p>
        </p:txBody>
      </p:sp>
      <p:sp>
        <p:nvSpPr>
          <p:cNvPr id="8" name="テキスト ボックス 7">
            <a:extLst>
              <a:ext uri="{FF2B5EF4-FFF2-40B4-BE49-F238E27FC236}">
                <a16:creationId xmlns:a16="http://schemas.microsoft.com/office/drawing/2014/main" id="{92919952-5B28-4C93-9452-4F841E71CED3}"/>
              </a:ext>
            </a:extLst>
          </p:cNvPr>
          <p:cNvSpPr txBox="1"/>
          <p:nvPr/>
        </p:nvSpPr>
        <p:spPr>
          <a:xfrm>
            <a:off x="4349448" y="1752121"/>
            <a:ext cx="1742174" cy="276999"/>
          </a:xfrm>
          <a:prstGeom prst="rect">
            <a:avLst/>
          </a:prstGeom>
          <a:noFill/>
        </p:spPr>
        <p:txBody>
          <a:bodyPr wrap="square" rtlCol="0">
            <a:spAutoFit/>
          </a:bodyPr>
          <a:lstStyle/>
          <a:p>
            <a:r>
              <a:rPr kumimoji="1" lang="ja-JP" altLang="en-US" sz="1200" dirty="0"/>
              <a:t>まいにゅう　こっせつ</a:t>
            </a:r>
          </a:p>
        </p:txBody>
      </p:sp>
      <p:sp>
        <p:nvSpPr>
          <p:cNvPr id="11" name="テキスト ボックス 10">
            <a:extLst>
              <a:ext uri="{FF2B5EF4-FFF2-40B4-BE49-F238E27FC236}">
                <a16:creationId xmlns:a16="http://schemas.microsoft.com/office/drawing/2014/main" id="{55ECEC1C-8A5E-477F-B491-3B71AE960A32}"/>
              </a:ext>
            </a:extLst>
          </p:cNvPr>
          <p:cNvSpPr txBox="1"/>
          <p:nvPr/>
        </p:nvSpPr>
        <p:spPr>
          <a:xfrm>
            <a:off x="6492438" y="1752121"/>
            <a:ext cx="2000250" cy="276999"/>
          </a:xfrm>
          <a:prstGeom prst="rect">
            <a:avLst/>
          </a:prstGeom>
          <a:noFill/>
        </p:spPr>
        <p:txBody>
          <a:bodyPr wrap="square" rtlCol="0">
            <a:spAutoFit/>
          </a:bodyPr>
          <a:lstStyle/>
          <a:p>
            <a:r>
              <a:rPr kumimoji="1" lang="ja-JP" altLang="en-US" sz="1200" dirty="0"/>
              <a:t>へんしょく　しずいえし</a:t>
            </a:r>
          </a:p>
        </p:txBody>
      </p:sp>
      <p:sp>
        <p:nvSpPr>
          <p:cNvPr id="12" name="テキスト ボックス 11">
            <a:extLst>
              <a:ext uri="{FF2B5EF4-FFF2-40B4-BE49-F238E27FC236}">
                <a16:creationId xmlns:a16="http://schemas.microsoft.com/office/drawing/2014/main" id="{FCD3B9D8-4189-4223-98DA-4D7134DBEBA8}"/>
              </a:ext>
            </a:extLst>
          </p:cNvPr>
          <p:cNvSpPr txBox="1"/>
          <p:nvPr/>
        </p:nvSpPr>
        <p:spPr>
          <a:xfrm>
            <a:off x="1921970" y="134949"/>
            <a:ext cx="1695450" cy="276999"/>
          </a:xfrm>
          <a:prstGeom prst="rect">
            <a:avLst/>
          </a:prstGeom>
          <a:noFill/>
        </p:spPr>
        <p:txBody>
          <a:bodyPr wrap="square" rtlCol="0">
            <a:spAutoFit/>
          </a:bodyPr>
          <a:lstStyle/>
          <a:p>
            <a:r>
              <a:rPr kumimoji="1" lang="ja-JP" altLang="en-US" sz="1200" dirty="0"/>
              <a:t>がいしょう</a:t>
            </a:r>
          </a:p>
        </p:txBody>
      </p:sp>
    </p:spTree>
    <p:extLst>
      <p:ext uri="{BB962C8B-B14F-4D97-AF65-F5344CB8AC3E}">
        <p14:creationId xmlns:p14="http://schemas.microsoft.com/office/powerpoint/2010/main" val="3821627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3431ABE-FFB8-4B2E-8502-2BAB6A801E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874" y="235807"/>
            <a:ext cx="1868759" cy="2408622"/>
          </a:xfrm>
          <a:prstGeom prst="rect">
            <a:avLst/>
          </a:prstGeom>
        </p:spPr>
      </p:pic>
      <p:pic>
        <p:nvPicPr>
          <p:cNvPr id="5" name="図 4">
            <a:extLst>
              <a:ext uri="{FF2B5EF4-FFF2-40B4-BE49-F238E27FC236}">
                <a16:creationId xmlns:a16="http://schemas.microsoft.com/office/drawing/2014/main" id="{EAFC6AD1-623D-43BF-AF39-863EB0752B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3174" y="788440"/>
            <a:ext cx="1940242" cy="2225802"/>
          </a:xfrm>
          <a:prstGeom prst="rect">
            <a:avLst/>
          </a:prstGeom>
        </p:spPr>
      </p:pic>
      <p:pic>
        <p:nvPicPr>
          <p:cNvPr id="7" name="図 6">
            <a:extLst>
              <a:ext uri="{FF2B5EF4-FFF2-40B4-BE49-F238E27FC236}">
                <a16:creationId xmlns:a16="http://schemas.microsoft.com/office/drawing/2014/main" id="{103DAF86-B156-46BD-BCF0-F0A0BBAAE2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107" y="3309627"/>
            <a:ext cx="1658112" cy="2151888"/>
          </a:xfrm>
          <a:prstGeom prst="rect">
            <a:avLst/>
          </a:prstGeom>
        </p:spPr>
      </p:pic>
      <p:pic>
        <p:nvPicPr>
          <p:cNvPr id="9" name="図 8">
            <a:extLst>
              <a:ext uri="{FF2B5EF4-FFF2-40B4-BE49-F238E27FC236}">
                <a16:creationId xmlns:a16="http://schemas.microsoft.com/office/drawing/2014/main" id="{764CE231-CD6D-42C1-B6B9-AAFF6CDAB4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6018" y="3429000"/>
            <a:ext cx="2123970" cy="2161124"/>
          </a:xfrm>
          <a:prstGeom prst="rect">
            <a:avLst/>
          </a:prstGeom>
        </p:spPr>
      </p:pic>
      <p:pic>
        <p:nvPicPr>
          <p:cNvPr id="11" name="図 10">
            <a:extLst>
              <a:ext uri="{FF2B5EF4-FFF2-40B4-BE49-F238E27FC236}">
                <a16:creationId xmlns:a16="http://schemas.microsoft.com/office/drawing/2014/main" id="{8D284B3D-2B23-4E09-B539-280B987E2F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7049" y="3412525"/>
            <a:ext cx="2044365" cy="2199241"/>
          </a:xfrm>
          <a:prstGeom prst="rect">
            <a:avLst/>
          </a:prstGeom>
        </p:spPr>
      </p:pic>
      <p:cxnSp>
        <p:nvCxnSpPr>
          <p:cNvPr id="13" name="直線矢印コネクタ 12">
            <a:extLst>
              <a:ext uri="{FF2B5EF4-FFF2-40B4-BE49-F238E27FC236}">
                <a16:creationId xmlns:a16="http://schemas.microsoft.com/office/drawing/2014/main" id="{307C86FC-9547-4A42-914A-B4B813AFAB5C}"/>
              </a:ext>
            </a:extLst>
          </p:cNvPr>
          <p:cNvCxnSpPr>
            <a:cxnSpLocks/>
          </p:cNvCxnSpPr>
          <p:nvPr/>
        </p:nvCxnSpPr>
        <p:spPr>
          <a:xfrm flipH="1">
            <a:off x="2455591" y="2682150"/>
            <a:ext cx="3127583" cy="81525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1D6385D4-ADC3-4F27-9178-91A9E6965E94}"/>
              </a:ext>
            </a:extLst>
          </p:cNvPr>
          <p:cNvCxnSpPr>
            <a:cxnSpLocks/>
          </p:cNvCxnSpPr>
          <p:nvPr/>
        </p:nvCxnSpPr>
        <p:spPr>
          <a:xfrm>
            <a:off x="2455591" y="3732096"/>
            <a:ext cx="138298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F4841059-DEF7-404F-A351-14E943777D2B}"/>
              </a:ext>
            </a:extLst>
          </p:cNvPr>
          <p:cNvCxnSpPr>
            <a:cxnSpLocks/>
          </p:cNvCxnSpPr>
          <p:nvPr/>
        </p:nvCxnSpPr>
        <p:spPr>
          <a:xfrm>
            <a:off x="5579988" y="3722571"/>
            <a:ext cx="129069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2497403E-7887-430F-A0B1-EBD77EC6C254}"/>
              </a:ext>
            </a:extLst>
          </p:cNvPr>
          <p:cNvCxnSpPr>
            <a:cxnSpLocks/>
          </p:cNvCxnSpPr>
          <p:nvPr/>
        </p:nvCxnSpPr>
        <p:spPr>
          <a:xfrm>
            <a:off x="4685633" y="1157734"/>
            <a:ext cx="89754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B10E9802-A0B5-4B1F-880B-9FAC62DF5562}"/>
              </a:ext>
            </a:extLst>
          </p:cNvPr>
          <p:cNvSpPr txBox="1"/>
          <p:nvPr/>
        </p:nvSpPr>
        <p:spPr>
          <a:xfrm>
            <a:off x="134263" y="585967"/>
            <a:ext cx="3657600" cy="1077218"/>
          </a:xfrm>
          <a:prstGeom prst="rect">
            <a:avLst/>
          </a:prstGeom>
          <a:noFill/>
        </p:spPr>
        <p:txBody>
          <a:bodyPr wrap="square" rtlCol="0">
            <a:spAutoFit/>
          </a:bodyPr>
          <a:lstStyle/>
          <a:p>
            <a:r>
              <a:rPr kumimoji="1" lang="ja-JP" altLang="en-US" sz="3200" b="1" dirty="0"/>
              <a:t>歯が欠けたり</a:t>
            </a:r>
            <a:endParaRPr kumimoji="1" lang="en-US" altLang="ja-JP" sz="3200" b="1" dirty="0"/>
          </a:p>
          <a:p>
            <a:r>
              <a:rPr kumimoji="1" lang="ja-JP" altLang="en-US" sz="3200" b="1" dirty="0"/>
              <a:t>抜けたら</a:t>
            </a:r>
          </a:p>
        </p:txBody>
      </p:sp>
      <p:sp>
        <p:nvSpPr>
          <p:cNvPr id="33" name="テキスト ボックス 32">
            <a:extLst>
              <a:ext uri="{FF2B5EF4-FFF2-40B4-BE49-F238E27FC236}">
                <a16:creationId xmlns:a16="http://schemas.microsoft.com/office/drawing/2014/main" id="{4E52E889-A5C1-49C1-8960-0C27C99C675D}"/>
              </a:ext>
            </a:extLst>
          </p:cNvPr>
          <p:cNvSpPr txBox="1"/>
          <p:nvPr/>
        </p:nvSpPr>
        <p:spPr>
          <a:xfrm>
            <a:off x="5646305" y="3084474"/>
            <a:ext cx="1158054" cy="646331"/>
          </a:xfrm>
          <a:prstGeom prst="rect">
            <a:avLst/>
          </a:prstGeom>
          <a:noFill/>
        </p:spPr>
        <p:txBody>
          <a:bodyPr wrap="square" rtlCol="0">
            <a:spAutoFit/>
          </a:bodyPr>
          <a:lstStyle/>
          <a:p>
            <a:r>
              <a:rPr kumimoji="1" lang="ja-JP" altLang="en-US" dirty="0"/>
              <a:t>できれば</a:t>
            </a:r>
            <a:endParaRPr kumimoji="1" lang="en-US" altLang="ja-JP" dirty="0"/>
          </a:p>
          <a:p>
            <a:r>
              <a:rPr kumimoji="1" lang="en-US" altLang="ja-JP" dirty="0"/>
              <a:t>30</a:t>
            </a:r>
            <a:r>
              <a:rPr kumimoji="1" lang="ja-JP" altLang="en-US" dirty="0"/>
              <a:t>分以内</a:t>
            </a:r>
            <a:endParaRPr kumimoji="1" lang="en-US" altLang="ja-JP" dirty="0"/>
          </a:p>
        </p:txBody>
      </p:sp>
      <p:cxnSp>
        <p:nvCxnSpPr>
          <p:cNvPr id="36" name="直線コネクタ 35">
            <a:extLst>
              <a:ext uri="{FF2B5EF4-FFF2-40B4-BE49-F238E27FC236}">
                <a16:creationId xmlns:a16="http://schemas.microsoft.com/office/drawing/2014/main" id="{1E009E42-97DA-4A28-840B-7E2F679EFD47}"/>
              </a:ext>
            </a:extLst>
          </p:cNvPr>
          <p:cNvCxnSpPr/>
          <p:nvPr/>
        </p:nvCxnSpPr>
        <p:spPr>
          <a:xfrm>
            <a:off x="95251" y="2009775"/>
            <a:ext cx="246184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BB9435D5-7530-40C5-9F25-F527DDDEB99D}"/>
              </a:ext>
            </a:extLst>
          </p:cNvPr>
          <p:cNvSpPr txBox="1"/>
          <p:nvPr/>
        </p:nvSpPr>
        <p:spPr>
          <a:xfrm>
            <a:off x="3425412" y="6053267"/>
            <a:ext cx="3330161" cy="461665"/>
          </a:xfrm>
          <a:prstGeom prst="rect">
            <a:avLst/>
          </a:prstGeom>
          <a:noFill/>
        </p:spPr>
        <p:txBody>
          <a:bodyPr wrap="square" rtlCol="0">
            <a:spAutoFit/>
          </a:bodyPr>
          <a:lstStyle/>
          <a:p>
            <a:r>
              <a:rPr kumimoji="1" lang="ja-JP" altLang="en-US" sz="2400" dirty="0"/>
              <a:t>乾燥を防ぐ</a:t>
            </a:r>
          </a:p>
        </p:txBody>
      </p:sp>
      <p:sp>
        <p:nvSpPr>
          <p:cNvPr id="38" name="テキスト ボックス 37">
            <a:extLst>
              <a:ext uri="{FF2B5EF4-FFF2-40B4-BE49-F238E27FC236}">
                <a16:creationId xmlns:a16="http://schemas.microsoft.com/office/drawing/2014/main" id="{8A838871-6BC0-4EA8-8F57-F751FD016B8A}"/>
              </a:ext>
            </a:extLst>
          </p:cNvPr>
          <p:cNvSpPr txBox="1"/>
          <p:nvPr/>
        </p:nvSpPr>
        <p:spPr>
          <a:xfrm>
            <a:off x="107579" y="5823297"/>
            <a:ext cx="3330161" cy="830997"/>
          </a:xfrm>
          <a:prstGeom prst="rect">
            <a:avLst/>
          </a:prstGeom>
          <a:noFill/>
        </p:spPr>
        <p:txBody>
          <a:bodyPr wrap="square" rtlCol="0">
            <a:spAutoFit/>
          </a:bodyPr>
          <a:lstStyle/>
          <a:p>
            <a:r>
              <a:rPr kumimoji="1" lang="ja-JP" altLang="en-US" sz="2400" dirty="0"/>
              <a:t>汚れていたら</a:t>
            </a:r>
            <a:endParaRPr kumimoji="1" lang="en-US" altLang="ja-JP" sz="2400" dirty="0"/>
          </a:p>
          <a:p>
            <a:r>
              <a:rPr kumimoji="1" lang="ja-JP" altLang="en-US" sz="2400" dirty="0"/>
              <a:t>かるくあらう</a:t>
            </a:r>
          </a:p>
        </p:txBody>
      </p:sp>
      <p:sp>
        <p:nvSpPr>
          <p:cNvPr id="39" name="テキスト ボックス 38">
            <a:extLst>
              <a:ext uri="{FF2B5EF4-FFF2-40B4-BE49-F238E27FC236}">
                <a16:creationId xmlns:a16="http://schemas.microsoft.com/office/drawing/2014/main" id="{1B8464C6-356F-44FD-BE23-A547B21712E2}"/>
              </a:ext>
            </a:extLst>
          </p:cNvPr>
          <p:cNvSpPr txBox="1"/>
          <p:nvPr/>
        </p:nvSpPr>
        <p:spPr>
          <a:xfrm>
            <a:off x="5715501" y="378810"/>
            <a:ext cx="2177715" cy="461665"/>
          </a:xfrm>
          <a:prstGeom prst="rect">
            <a:avLst/>
          </a:prstGeom>
          <a:noFill/>
        </p:spPr>
        <p:txBody>
          <a:bodyPr wrap="square" rtlCol="0">
            <a:spAutoFit/>
          </a:bodyPr>
          <a:lstStyle/>
          <a:p>
            <a:r>
              <a:rPr kumimoji="1" lang="ja-JP" altLang="en-US" sz="2400" dirty="0"/>
              <a:t>歯を探す</a:t>
            </a:r>
          </a:p>
        </p:txBody>
      </p:sp>
      <p:sp>
        <p:nvSpPr>
          <p:cNvPr id="2" name="テキスト ボックス 1">
            <a:extLst>
              <a:ext uri="{FF2B5EF4-FFF2-40B4-BE49-F238E27FC236}">
                <a16:creationId xmlns:a16="http://schemas.microsoft.com/office/drawing/2014/main" id="{5E062679-F8C3-4FE1-AEB6-94827742669E}"/>
              </a:ext>
            </a:extLst>
          </p:cNvPr>
          <p:cNvSpPr txBox="1"/>
          <p:nvPr/>
        </p:nvSpPr>
        <p:spPr>
          <a:xfrm>
            <a:off x="6225332" y="107984"/>
            <a:ext cx="878459" cy="369332"/>
          </a:xfrm>
          <a:prstGeom prst="rect">
            <a:avLst/>
          </a:prstGeom>
          <a:noFill/>
        </p:spPr>
        <p:txBody>
          <a:bodyPr wrap="square" rtlCol="0">
            <a:spAutoFit/>
          </a:bodyPr>
          <a:lstStyle/>
          <a:p>
            <a:r>
              <a:rPr kumimoji="1" lang="ja-JP" altLang="en-US" dirty="0"/>
              <a:t>さが</a:t>
            </a:r>
          </a:p>
        </p:txBody>
      </p:sp>
      <p:sp>
        <p:nvSpPr>
          <p:cNvPr id="6" name="テキスト ボックス 5">
            <a:extLst>
              <a:ext uri="{FF2B5EF4-FFF2-40B4-BE49-F238E27FC236}">
                <a16:creationId xmlns:a16="http://schemas.microsoft.com/office/drawing/2014/main" id="{342B86DA-9024-4F31-A2D5-C7EC4E84A426}"/>
              </a:ext>
            </a:extLst>
          </p:cNvPr>
          <p:cNvSpPr txBox="1"/>
          <p:nvPr/>
        </p:nvSpPr>
        <p:spPr>
          <a:xfrm>
            <a:off x="95251" y="5507849"/>
            <a:ext cx="962024" cy="369331"/>
          </a:xfrm>
          <a:prstGeom prst="rect">
            <a:avLst/>
          </a:prstGeom>
          <a:noFill/>
        </p:spPr>
        <p:txBody>
          <a:bodyPr wrap="square" rtlCol="0">
            <a:spAutoFit/>
          </a:bodyPr>
          <a:lstStyle/>
          <a:p>
            <a:r>
              <a:rPr kumimoji="1" lang="ja-JP" altLang="en-US" dirty="0"/>
              <a:t>よご</a:t>
            </a:r>
          </a:p>
        </p:txBody>
      </p:sp>
      <p:sp>
        <p:nvSpPr>
          <p:cNvPr id="10" name="テキスト ボックス 9">
            <a:extLst>
              <a:ext uri="{FF2B5EF4-FFF2-40B4-BE49-F238E27FC236}">
                <a16:creationId xmlns:a16="http://schemas.microsoft.com/office/drawing/2014/main" id="{B941E8FD-A5FA-4AD6-9FB7-E61E746C84BC}"/>
              </a:ext>
            </a:extLst>
          </p:cNvPr>
          <p:cNvSpPr txBox="1"/>
          <p:nvPr/>
        </p:nvSpPr>
        <p:spPr>
          <a:xfrm>
            <a:off x="3223134" y="5770028"/>
            <a:ext cx="1462499" cy="369332"/>
          </a:xfrm>
          <a:prstGeom prst="rect">
            <a:avLst/>
          </a:prstGeom>
          <a:noFill/>
        </p:spPr>
        <p:txBody>
          <a:bodyPr wrap="square" rtlCol="0">
            <a:spAutoFit/>
          </a:bodyPr>
          <a:lstStyle/>
          <a:p>
            <a:r>
              <a:rPr kumimoji="1" lang="ja-JP" altLang="en-US" dirty="0"/>
              <a:t>かんそう</a:t>
            </a:r>
          </a:p>
        </p:txBody>
      </p:sp>
      <p:sp>
        <p:nvSpPr>
          <p:cNvPr id="12" name="テキスト ボックス 11">
            <a:extLst>
              <a:ext uri="{FF2B5EF4-FFF2-40B4-BE49-F238E27FC236}">
                <a16:creationId xmlns:a16="http://schemas.microsoft.com/office/drawing/2014/main" id="{2268013E-05A1-43EE-8584-9DDD1AB654CB}"/>
              </a:ext>
            </a:extLst>
          </p:cNvPr>
          <p:cNvSpPr txBox="1"/>
          <p:nvPr/>
        </p:nvSpPr>
        <p:spPr>
          <a:xfrm>
            <a:off x="4296599" y="5752446"/>
            <a:ext cx="1372267" cy="369332"/>
          </a:xfrm>
          <a:prstGeom prst="rect">
            <a:avLst/>
          </a:prstGeom>
          <a:noFill/>
        </p:spPr>
        <p:txBody>
          <a:bodyPr wrap="square" rtlCol="0">
            <a:spAutoFit/>
          </a:bodyPr>
          <a:lstStyle/>
          <a:p>
            <a:r>
              <a:rPr kumimoji="1" lang="ja-JP" altLang="en-US" dirty="0"/>
              <a:t>ふせ</a:t>
            </a:r>
          </a:p>
        </p:txBody>
      </p:sp>
      <p:sp>
        <p:nvSpPr>
          <p:cNvPr id="14" name="テキスト ボックス 13">
            <a:extLst>
              <a:ext uri="{FF2B5EF4-FFF2-40B4-BE49-F238E27FC236}">
                <a16:creationId xmlns:a16="http://schemas.microsoft.com/office/drawing/2014/main" id="{0B711448-5325-4212-8816-E447FD76DBF7}"/>
              </a:ext>
            </a:extLst>
          </p:cNvPr>
          <p:cNvSpPr txBox="1"/>
          <p:nvPr/>
        </p:nvSpPr>
        <p:spPr>
          <a:xfrm>
            <a:off x="1053337" y="287455"/>
            <a:ext cx="447675" cy="369332"/>
          </a:xfrm>
          <a:prstGeom prst="rect">
            <a:avLst/>
          </a:prstGeom>
          <a:noFill/>
        </p:spPr>
        <p:txBody>
          <a:bodyPr wrap="square" rtlCol="0">
            <a:spAutoFit/>
          </a:bodyPr>
          <a:lstStyle/>
          <a:p>
            <a:r>
              <a:rPr kumimoji="1" lang="ja-JP" altLang="en-US" dirty="0"/>
              <a:t>か</a:t>
            </a:r>
          </a:p>
        </p:txBody>
      </p:sp>
      <p:sp>
        <p:nvSpPr>
          <p:cNvPr id="15" name="テキスト ボックス 14">
            <a:extLst>
              <a:ext uri="{FF2B5EF4-FFF2-40B4-BE49-F238E27FC236}">
                <a16:creationId xmlns:a16="http://schemas.microsoft.com/office/drawing/2014/main" id="{9D4DEC16-D6E9-4ADE-8004-CFED3BF6F212}"/>
              </a:ext>
            </a:extLst>
          </p:cNvPr>
          <p:cNvSpPr txBox="1"/>
          <p:nvPr/>
        </p:nvSpPr>
        <p:spPr>
          <a:xfrm>
            <a:off x="266701" y="1532009"/>
            <a:ext cx="371475" cy="369332"/>
          </a:xfrm>
          <a:prstGeom prst="rect">
            <a:avLst/>
          </a:prstGeom>
          <a:noFill/>
        </p:spPr>
        <p:txBody>
          <a:bodyPr wrap="square" rtlCol="0">
            <a:spAutoFit/>
          </a:bodyPr>
          <a:lstStyle/>
          <a:p>
            <a:r>
              <a:rPr kumimoji="1" lang="ja-JP" altLang="en-US" dirty="0"/>
              <a:t>ぬ</a:t>
            </a:r>
          </a:p>
        </p:txBody>
      </p:sp>
      <p:sp>
        <p:nvSpPr>
          <p:cNvPr id="16" name="テキスト ボックス 15">
            <a:extLst>
              <a:ext uri="{FF2B5EF4-FFF2-40B4-BE49-F238E27FC236}">
                <a16:creationId xmlns:a16="http://schemas.microsoft.com/office/drawing/2014/main" id="{50143EB9-EB69-465B-B2FC-747083902313}"/>
              </a:ext>
            </a:extLst>
          </p:cNvPr>
          <p:cNvSpPr txBox="1"/>
          <p:nvPr/>
        </p:nvSpPr>
        <p:spPr>
          <a:xfrm>
            <a:off x="7099634" y="5919977"/>
            <a:ext cx="2044366" cy="461665"/>
          </a:xfrm>
          <a:prstGeom prst="rect">
            <a:avLst/>
          </a:prstGeom>
          <a:noFill/>
        </p:spPr>
        <p:txBody>
          <a:bodyPr wrap="square" rtlCol="0">
            <a:spAutoFit/>
          </a:bodyPr>
          <a:lstStyle/>
          <a:p>
            <a:r>
              <a:rPr kumimoji="1" lang="ja-JP" altLang="en-US" sz="2400" dirty="0"/>
              <a:t>歯科医院</a:t>
            </a:r>
          </a:p>
        </p:txBody>
      </p:sp>
      <p:sp>
        <p:nvSpPr>
          <p:cNvPr id="18" name="テキスト ボックス 17">
            <a:extLst>
              <a:ext uri="{FF2B5EF4-FFF2-40B4-BE49-F238E27FC236}">
                <a16:creationId xmlns:a16="http://schemas.microsoft.com/office/drawing/2014/main" id="{F89888E7-21B6-4EBE-8A1A-547864733669}"/>
              </a:ext>
            </a:extLst>
          </p:cNvPr>
          <p:cNvSpPr txBox="1"/>
          <p:nvPr/>
        </p:nvSpPr>
        <p:spPr>
          <a:xfrm>
            <a:off x="7103790" y="5615461"/>
            <a:ext cx="1666733" cy="369332"/>
          </a:xfrm>
          <a:prstGeom prst="rect">
            <a:avLst/>
          </a:prstGeom>
          <a:noFill/>
        </p:spPr>
        <p:txBody>
          <a:bodyPr wrap="square" rtlCol="0">
            <a:spAutoFit/>
          </a:bodyPr>
          <a:lstStyle/>
          <a:p>
            <a:r>
              <a:rPr kumimoji="1" lang="ja-JP" altLang="en-US" dirty="0"/>
              <a:t>しかいいん</a:t>
            </a:r>
          </a:p>
        </p:txBody>
      </p:sp>
    </p:spTree>
    <p:extLst>
      <p:ext uri="{BB962C8B-B14F-4D97-AF65-F5344CB8AC3E}">
        <p14:creationId xmlns:p14="http://schemas.microsoft.com/office/powerpoint/2010/main" val="3989771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3EFAFD-719A-4290-9F97-2AAB126B8A1E}"/>
              </a:ext>
            </a:extLst>
          </p:cNvPr>
          <p:cNvSpPr>
            <a:spLocks noGrp="1"/>
          </p:cNvSpPr>
          <p:nvPr>
            <p:ph type="title"/>
          </p:nvPr>
        </p:nvSpPr>
        <p:spPr>
          <a:xfrm>
            <a:off x="1061887" y="864275"/>
            <a:ext cx="7219315" cy="551528"/>
          </a:xfrm>
        </p:spPr>
        <p:txBody>
          <a:bodyPr vert="horz" lIns="91440" tIns="45720" rIns="91440" bIns="0" rtlCol="0" anchor="b">
            <a:noAutofit/>
          </a:bodyPr>
          <a:lstStyle/>
          <a:p>
            <a:pPr defTabSz="914400"/>
            <a:r>
              <a:rPr kumimoji="1" lang="ja-JP" altLang="en-US" sz="3600" b="1" dirty="0"/>
              <a:t>お口と歯を守ろう　マウスガード</a:t>
            </a:r>
          </a:p>
        </p:txBody>
      </p:sp>
      <p:pic>
        <p:nvPicPr>
          <p:cNvPr id="6" name="コンテンツ プレースホルダー 5" descr="室内, 座っている が含まれている画像&#10;&#10;自動的に生成された説明">
            <a:extLst>
              <a:ext uri="{FF2B5EF4-FFF2-40B4-BE49-F238E27FC236}">
                <a16:creationId xmlns:a16="http://schemas.microsoft.com/office/drawing/2014/main" id="{C4889BAE-ECEC-4C01-A8BC-60E63EDFE1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8286" y="1975141"/>
            <a:ext cx="6286519" cy="3882660"/>
          </a:xfrm>
        </p:spPr>
      </p:pic>
    </p:spTree>
    <p:extLst>
      <p:ext uri="{BB962C8B-B14F-4D97-AF65-F5344CB8AC3E}">
        <p14:creationId xmlns:p14="http://schemas.microsoft.com/office/powerpoint/2010/main" val="2847655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AC1BD1-BAC2-47C2-B3BD-BF8CFF5197F1}"/>
              </a:ext>
            </a:extLst>
          </p:cNvPr>
          <p:cNvSpPr>
            <a:spLocks noGrp="1"/>
          </p:cNvSpPr>
          <p:nvPr>
            <p:ph type="title"/>
          </p:nvPr>
        </p:nvSpPr>
        <p:spPr>
          <a:xfrm>
            <a:off x="1455162" y="882758"/>
            <a:ext cx="6571343" cy="1049235"/>
          </a:xfrm>
        </p:spPr>
        <p:txBody>
          <a:bodyPr>
            <a:normAutofit/>
          </a:bodyPr>
          <a:lstStyle/>
          <a:p>
            <a:r>
              <a:rPr kumimoji="1" lang="ja-JP" altLang="en-US" sz="4800" b="1" dirty="0"/>
              <a:t>定期検診の重要性</a:t>
            </a:r>
          </a:p>
        </p:txBody>
      </p:sp>
      <p:sp>
        <p:nvSpPr>
          <p:cNvPr id="3" name="コンテンツ プレースホルダー 2">
            <a:extLst>
              <a:ext uri="{FF2B5EF4-FFF2-40B4-BE49-F238E27FC236}">
                <a16:creationId xmlns:a16="http://schemas.microsoft.com/office/drawing/2014/main" id="{83A42C16-68C7-49E5-B3F5-E8514F0DD918}"/>
              </a:ext>
            </a:extLst>
          </p:cNvPr>
          <p:cNvSpPr>
            <a:spLocks noGrp="1"/>
          </p:cNvSpPr>
          <p:nvPr>
            <p:ph idx="1"/>
          </p:nvPr>
        </p:nvSpPr>
        <p:spPr/>
        <p:txBody>
          <a:bodyPr/>
          <a:lstStyle/>
          <a:p>
            <a:r>
              <a:rPr kumimoji="1" lang="ja-JP" altLang="en-US" dirty="0"/>
              <a:t>定期的に歯医者さんに行こう</a:t>
            </a:r>
            <a:endParaRPr kumimoji="1" lang="en-US" altLang="ja-JP" dirty="0"/>
          </a:p>
          <a:p>
            <a:r>
              <a:rPr lang="ja-JP" altLang="en-US" dirty="0"/>
              <a:t>フッ化物でむし歯予防</a:t>
            </a:r>
            <a:endParaRPr kumimoji="1" lang="ja-JP" altLang="en-US" dirty="0"/>
          </a:p>
        </p:txBody>
      </p:sp>
      <p:pic>
        <p:nvPicPr>
          <p:cNvPr id="5" name="図 4">
            <a:extLst>
              <a:ext uri="{FF2B5EF4-FFF2-40B4-BE49-F238E27FC236}">
                <a16:creationId xmlns:a16="http://schemas.microsoft.com/office/drawing/2014/main" id="{E04D5341-9FD8-47B2-90B5-EC51E8CC2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152" y="2872052"/>
            <a:ext cx="3009403" cy="3009403"/>
          </a:xfrm>
          <a:prstGeom prst="rect">
            <a:avLst/>
          </a:prstGeom>
        </p:spPr>
      </p:pic>
      <p:pic>
        <p:nvPicPr>
          <p:cNvPr id="7" name="図 6">
            <a:extLst>
              <a:ext uri="{FF2B5EF4-FFF2-40B4-BE49-F238E27FC236}">
                <a16:creationId xmlns:a16="http://schemas.microsoft.com/office/drawing/2014/main" id="{72CF2F91-50B4-45FE-9EB9-46CAFB043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770" y="3329357"/>
            <a:ext cx="3846064" cy="2297755"/>
          </a:xfrm>
          <a:prstGeom prst="rect">
            <a:avLst/>
          </a:prstGeom>
        </p:spPr>
      </p:pic>
    </p:spTree>
    <p:extLst>
      <p:ext uri="{BB962C8B-B14F-4D97-AF65-F5344CB8AC3E}">
        <p14:creationId xmlns:p14="http://schemas.microsoft.com/office/powerpoint/2010/main" val="2220344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タイトル 5"/>
          <p:cNvSpPr>
            <a:spLocks noGrp="1"/>
          </p:cNvSpPr>
          <p:nvPr>
            <p:ph type="ctrTitle" idx="4294967295"/>
          </p:nvPr>
        </p:nvSpPr>
        <p:spPr>
          <a:xfrm>
            <a:off x="469557" y="1442244"/>
            <a:ext cx="8447225" cy="1049338"/>
          </a:xfrm>
        </p:spPr>
        <p:txBody>
          <a:bodyPr vert="horz" lIns="91440" tIns="45720" rIns="91440" bIns="45720" rtlCol="0" anchor="t">
            <a:noAutofit/>
          </a:bodyPr>
          <a:lstStyle/>
          <a:p>
            <a:pPr defTabSz="914400"/>
            <a:r>
              <a:rPr lang="ja-JP" altLang="en-US" sz="3600" b="1" dirty="0"/>
              <a:t>最後に</a:t>
            </a:r>
            <a:br>
              <a:rPr lang="en-US" altLang="ja-JP" sz="3600" b="1" dirty="0"/>
            </a:br>
            <a:r>
              <a:rPr lang="ja-JP" altLang="en-US" sz="3600" b="1" dirty="0"/>
              <a:t>毎日、きちんと歯みがきをしましょう。</a:t>
            </a:r>
            <a:br>
              <a:rPr lang="ja-JP" altLang="en-US" sz="3600" b="1" dirty="0"/>
            </a:br>
            <a:endParaRPr kumimoji="1" lang="en-US" altLang="ja-JP" sz="3600" b="1" i="0" kern="1200" cap="all" dirty="0">
              <a:solidFill>
                <a:schemeClr val="tx1"/>
              </a:solidFill>
              <a:effectLst/>
              <a:latin typeface="+mj-lt"/>
              <a:ea typeface="+mj-ea"/>
              <a:cs typeface="+mj-cs"/>
            </a:endParaRPr>
          </a:p>
        </p:txBody>
      </p:sp>
      <p:pic>
        <p:nvPicPr>
          <p:cNvPr id="3" name="図 2">
            <a:extLst>
              <a:ext uri="{FF2B5EF4-FFF2-40B4-BE49-F238E27FC236}">
                <a16:creationId xmlns:a16="http://schemas.microsoft.com/office/drawing/2014/main" id="{073A903B-FFD5-4B6A-B3CF-3DBFE687B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863" y="4034520"/>
            <a:ext cx="2462784" cy="2823480"/>
          </a:xfrm>
          <a:prstGeom prst="rect">
            <a:avLst/>
          </a:prstGeom>
        </p:spPr>
      </p:pic>
    </p:spTree>
    <p:extLst>
      <p:ext uri="{BB962C8B-B14F-4D97-AF65-F5344CB8AC3E}">
        <p14:creationId xmlns:p14="http://schemas.microsoft.com/office/powerpoint/2010/main" val="373629143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E10EBB6E-8D46-41CF-A873-41A72D5E1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6867525" cy="6867525"/>
          </a:xfrm>
          <a:prstGeom prst="rect">
            <a:avLst/>
          </a:prstGeom>
        </p:spPr>
      </p:pic>
      <p:sp>
        <p:nvSpPr>
          <p:cNvPr id="4" name="テキスト ボックス 3">
            <a:extLst>
              <a:ext uri="{FF2B5EF4-FFF2-40B4-BE49-F238E27FC236}">
                <a16:creationId xmlns:a16="http://schemas.microsoft.com/office/drawing/2014/main" id="{33634D53-E80E-4EB8-986F-81F9CB80CC6B}"/>
              </a:ext>
            </a:extLst>
          </p:cNvPr>
          <p:cNvSpPr txBox="1"/>
          <p:nvPr/>
        </p:nvSpPr>
        <p:spPr>
          <a:xfrm>
            <a:off x="1557338" y="468868"/>
            <a:ext cx="3986212" cy="369332"/>
          </a:xfrm>
          <a:prstGeom prst="rect">
            <a:avLst/>
          </a:prstGeom>
          <a:noFill/>
        </p:spPr>
        <p:txBody>
          <a:bodyPr wrap="square" rtlCol="0">
            <a:spAutoFit/>
          </a:bodyPr>
          <a:lstStyle/>
          <a:p>
            <a:r>
              <a:rPr kumimoji="1" lang="ja-JP" altLang="en-US" b="1" dirty="0"/>
              <a:t>乳歯の名前とぬける時期</a:t>
            </a:r>
          </a:p>
        </p:txBody>
      </p:sp>
      <p:pic>
        <p:nvPicPr>
          <p:cNvPr id="5" name="図 4">
            <a:extLst>
              <a:ext uri="{FF2B5EF4-FFF2-40B4-BE49-F238E27FC236}">
                <a16:creationId xmlns:a16="http://schemas.microsoft.com/office/drawing/2014/main" id="{6335FC46-4628-42B4-9707-E70CE5DB20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3550" y="-1037034"/>
            <a:ext cx="3598067" cy="3598067"/>
          </a:xfrm>
          <a:prstGeom prst="rect">
            <a:avLst/>
          </a:prstGeom>
        </p:spPr>
      </p:pic>
      <p:sp>
        <p:nvSpPr>
          <p:cNvPr id="7" name="テキスト ボックス 6">
            <a:extLst>
              <a:ext uri="{FF2B5EF4-FFF2-40B4-BE49-F238E27FC236}">
                <a16:creationId xmlns:a16="http://schemas.microsoft.com/office/drawing/2014/main" id="{20D6857B-063B-44DC-938D-7EE127CC202D}"/>
              </a:ext>
            </a:extLst>
          </p:cNvPr>
          <p:cNvSpPr txBox="1"/>
          <p:nvPr/>
        </p:nvSpPr>
        <p:spPr>
          <a:xfrm>
            <a:off x="1557338" y="243440"/>
            <a:ext cx="719138" cy="253916"/>
          </a:xfrm>
          <a:prstGeom prst="rect">
            <a:avLst/>
          </a:prstGeom>
          <a:noFill/>
        </p:spPr>
        <p:txBody>
          <a:bodyPr wrap="square" rtlCol="0">
            <a:spAutoFit/>
          </a:bodyPr>
          <a:lstStyle/>
          <a:p>
            <a:r>
              <a:rPr kumimoji="1" lang="ja-JP" altLang="en-US" sz="1050" dirty="0"/>
              <a:t>にゅうし</a:t>
            </a:r>
          </a:p>
        </p:txBody>
      </p:sp>
      <p:sp>
        <p:nvSpPr>
          <p:cNvPr id="8" name="テキスト ボックス 7">
            <a:extLst>
              <a:ext uri="{FF2B5EF4-FFF2-40B4-BE49-F238E27FC236}">
                <a16:creationId xmlns:a16="http://schemas.microsoft.com/office/drawing/2014/main" id="{715FC6E2-9814-4772-B275-19B9EA24942D}"/>
              </a:ext>
            </a:extLst>
          </p:cNvPr>
          <p:cNvSpPr txBox="1"/>
          <p:nvPr/>
        </p:nvSpPr>
        <p:spPr>
          <a:xfrm>
            <a:off x="2276476" y="243440"/>
            <a:ext cx="2066925" cy="253916"/>
          </a:xfrm>
          <a:prstGeom prst="rect">
            <a:avLst/>
          </a:prstGeom>
          <a:noFill/>
        </p:spPr>
        <p:txBody>
          <a:bodyPr wrap="square" rtlCol="0">
            <a:spAutoFit/>
          </a:bodyPr>
          <a:lstStyle/>
          <a:p>
            <a:r>
              <a:rPr kumimoji="1" lang="ja-JP" altLang="en-US" sz="1050" dirty="0"/>
              <a:t>なまえ</a:t>
            </a:r>
          </a:p>
        </p:txBody>
      </p:sp>
      <p:sp>
        <p:nvSpPr>
          <p:cNvPr id="9" name="テキスト ボックス 8">
            <a:extLst>
              <a:ext uri="{FF2B5EF4-FFF2-40B4-BE49-F238E27FC236}">
                <a16:creationId xmlns:a16="http://schemas.microsoft.com/office/drawing/2014/main" id="{44D1F898-56F4-463C-8866-74D5D06D42FD}"/>
              </a:ext>
            </a:extLst>
          </p:cNvPr>
          <p:cNvSpPr txBox="1"/>
          <p:nvPr/>
        </p:nvSpPr>
        <p:spPr>
          <a:xfrm>
            <a:off x="3655222" y="229705"/>
            <a:ext cx="954881" cy="253916"/>
          </a:xfrm>
          <a:prstGeom prst="rect">
            <a:avLst/>
          </a:prstGeom>
          <a:noFill/>
        </p:spPr>
        <p:txBody>
          <a:bodyPr wrap="square" rtlCol="0">
            <a:spAutoFit/>
          </a:bodyPr>
          <a:lstStyle/>
          <a:p>
            <a:r>
              <a:rPr kumimoji="1" lang="ja-JP" altLang="en-US" sz="1050" dirty="0"/>
              <a:t>じき</a:t>
            </a:r>
          </a:p>
        </p:txBody>
      </p:sp>
    </p:spTree>
    <p:extLst>
      <p:ext uri="{BB962C8B-B14F-4D97-AF65-F5344CB8AC3E}">
        <p14:creationId xmlns:p14="http://schemas.microsoft.com/office/powerpoint/2010/main" val="1085531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6600" b="1" dirty="0">
                <a:latin typeface="HGP創英角ﾎﾟｯﾌﾟ体" panose="040B0A00000000000000" pitchFamily="50" charset="-128"/>
                <a:ea typeface="HGP創英角ﾎﾟｯﾌﾟ体" panose="040B0A00000000000000" pitchFamily="50" charset="-128"/>
              </a:rPr>
              <a:t>むし歯クイズ</a:t>
            </a:r>
          </a:p>
        </p:txBody>
      </p:sp>
      <p:pic>
        <p:nvPicPr>
          <p:cNvPr id="5" name="コンテンツ プレースホルダー 4" descr="クリップアート が含まれている画像&#10;&#10;自動的に生成された説明">
            <a:extLst>
              <a:ext uri="{FF2B5EF4-FFF2-40B4-BE49-F238E27FC236}">
                <a16:creationId xmlns:a16="http://schemas.microsoft.com/office/drawing/2014/main" id="{EAB0F42D-AC5F-48C2-824E-42C26525C8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98489" y="2406650"/>
            <a:ext cx="2995097" cy="3449638"/>
          </a:xfrm>
        </p:spPr>
      </p:pic>
      <p:pic>
        <p:nvPicPr>
          <p:cNvPr id="7" name="図 6" descr="クリップアート が含まれている画像&#10;&#10;自動的に生成された説明">
            <a:extLst>
              <a:ext uri="{FF2B5EF4-FFF2-40B4-BE49-F238E27FC236}">
                <a16:creationId xmlns:a16="http://schemas.microsoft.com/office/drawing/2014/main" id="{F3158644-3D1F-4EAB-B14A-4EDA04E6A6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489" y="2138055"/>
            <a:ext cx="2607212" cy="3915425"/>
          </a:xfrm>
          <a:prstGeom prst="rect">
            <a:avLst/>
          </a:prstGeom>
        </p:spPr>
      </p:pic>
    </p:spTree>
    <p:extLst>
      <p:ext uri="{BB962C8B-B14F-4D97-AF65-F5344CB8AC3E}">
        <p14:creationId xmlns:p14="http://schemas.microsoft.com/office/powerpoint/2010/main" val="2095796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3491" y="461528"/>
            <a:ext cx="6734673" cy="1230283"/>
          </a:xfrm>
        </p:spPr>
        <p:txBody>
          <a:bodyPr>
            <a:noAutofit/>
          </a:bodyPr>
          <a:lstStyle/>
          <a:p>
            <a:r>
              <a:rPr kumimoji="1" lang="ja-JP" altLang="en-US" sz="4000" dirty="0">
                <a:latin typeface="HGP創英角ﾎﾟｯﾌﾟ体" panose="040B0A00000000000000" pitchFamily="50" charset="-128"/>
                <a:ea typeface="HGP創英角ﾎﾟｯﾌﾟ体" panose="040B0A00000000000000" pitchFamily="50" charset="-128"/>
              </a:rPr>
              <a:t>あまいものをたべなければむし歯にならない</a:t>
            </a:r>
            <a:br>
              <a:rPr kumimoji="1" lang="en-US" altLang="ja-JP" sz="4000" dirty="0">
                <a:latin typeface="HGP創英角ﾎﾟｯﾌﾟ体" panose="040B0A00000000000000" pitchFamily="50" charset="-128"/>
                <a:ea typeface="HGP創英角ﾎﾟｯﾌﾟ体" panose="040B0A00000000000000" pitchFamily="50" charset="-128"/>
              </a:rPr>
            </a:br>
            <a:endParaRPr kumimoji="1" lang="ja-JP" altLang="en-US" sz="4000" dirty="0">
              <a:latin typeface="HGP創英角ﾎﾟｯﾌﾟ体" panose="040B0A00000000000000" pitchFamily="50" charset="-128"/>
              <a:ea typeface="HGP創英角ﾎﾟｯﾌﾟ体" panose="040B0A00000000000000" pitchFamily="50" charset="-128"/>
            </a:endParaRPr>
          </a:p>
        </p:txBody>
      </p:sp>
      <p:sp>
        <p:nvSpPr>
          <p:cNvPr id="4" name="コンテンツ プレースホルダー 3"/>
          <p:cNvSpPr>
            <a:spLocks noGrp="1"/>
          </p:cNvSpPr>
          <p:nvPr>
            <p:ph idx="1"/>
          </p:nvPr>
        </p:nvSpPr>
        <p:spPr/>
        <p:txBody>
          <a:bodyPr/>
          <a:lstStyle/>
          <a:p>
            <a:pPr marL="0" indent="0">
              <a:buNone/>
            </a:pPr>
            <a:endParaRPr kumimoji="1" lang="ja-JP" altLang="en-US" dirty="0"/>
          </a:p>
        </p:txBody>
      </p:sp>
      <p:sp>
        <p:nvSpPr>
          <p:cNvPr id="5" name="テキスト ボックス 4"/>
          <p:cNvSpPr txBox="1"/>
          <p:nvPr/>
        </p:nvSpPr>
        <p:spPr>
          <a:xfrm>
            <a:off x="3433170" y="2405854"/>
            <a:ext cx="4744994" cy="2592515"/>
          </a:xfrm>
          <a:prstGeom prst="rect">
            <a:avLst/>
          </a:prstGeom>
          <a:noFill/>
        </p:spPr>
        <p:txBody>
          <a:bodyPr wrap="square" rtlCol="0">
            <a:spAutoFit/>
          </a:bodyPr>
          <a:lstStyle/>
          <a:p>
            <a:r>
              <a:rPr kumimoji="1" lang="en-US" altLang="ja-JP" sz="16000" b="1"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ja-JP" altLang="en-US" sz="16000" b="1"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427298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1340" y="619957"/>
            <a:ext cx="8279027" cy="1371616"/>
          </a:xfrm>
        </p:spPr>
        <p:txBody>
          <a:bodyPr>
            <a:noAutofit/>
          </a:bodyPr>
          <a:lstStyle/>
          <a:p>
            <a:r>
              <a:rPr kumimoji="1" lang="ja-JP" altLang="en-US" dirty="0">
                <a:latin typeface="HGP創英角ﾎﾟｯﾌﾟ体" panose="040B0A00000000000000" pitchFamily="50" charset="-128"/>
                <a:ea typeface="HGP創英角ﾎﾟｯﾌﾟ体" panose="040B0A00000000000000" pitchFamily="50" charset="-128"/>
              </a:rPr>
              <a:t>おやつはいちどにたくさん食べるよりすこしずつこわけにして食べるほうがむし歯になりにくい</a:t>
            </a:r>
          </a:p>
        </p:txBody>
      </p:sp>
      <p:sp>
        <p:nvSpPr>
          <p:cNvPr id="3" name="コンテンツ プレースホルダー 2"/>
          <p:cNvSpPr>
            <a:spLocks noGrp="1"/>
          </p:cNvSpPr>
          <p:nvPr>
            <p:ph idx="1"/>
          </p:nvPr>
        </p:nvSpPr>
        <p:spPr>
          <a:xfrm>
            <a:off x="3419452" y="2482362"/>
            <a:ext cx="2094807" cy="2922651"/>
          </a:xfrm>
        </p:spPr>
        <p:txBody>
          <a:bodyPr>
            <a:normAutofit lnSpcReduction="10000"/>
          </a:bodyPr>
          <a:lstStyle/>
          <a:p>
            <a:pPr marL="0" indent="0">
              <a:buNone/>
            </a:pPr>
            <a:r>
              <a:rPr kumimoji="1" lang="en-US" altLang="ja-JP" sz="16000" b="1" dirty="0">
                <a:solidFill>
                  <a:srgbClr val="FF0000"/>
                </a:solidFill>
                <a:latin typeface="HGP創英角ﾎﾟｯﾌﾟ体" panose="040B0A00000000000000" pitchFamily="50" charset="-128"/>
                <a:ea typeface="HGP創英角ﾎﾟｯﾌﾟ体" panose="040B0A00000000000000" pitchFamily="50" charset="-128"/>
              </a:rPr>
              <a:t>×</a:t>
            </a:r>
          </a:p>
          <a:p>
            <a:pPr marL="0" indent="0">
              <a:buNone/>
            </a:pPr>
            <a:endParaRPr kumimoji="1" lang="ja-JP" altLang="en-US" dirty="0"/>
          </a:p>
        </p:txBody>
      </p:sp>
    </p:spTree>
    <p:extLst>
      <p:ext uri="{BB962C8B-B14F-4D97-AF65-F5344CB8AC3E}">
        <p14:creationId xmlns:p14="http://schemas.microsoft.com/office/powerpoint/2010/main" val="22181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3491" y="571324"/>
            <a:ext cx="6802734" cy="1221988"/>
          </a:xfrm>
        </p:spPr>
        <p:txBody>
          <a:bodyPr>
            <a:normAutofit/>
          </a:bodyPr>
          <a:lstStyle/>
          <a:p>
            <a:r>
              <a:rPr kumimoji="1" lang="ja-JP" altLang="en-US" sz="4000" dirty="0">
                <a:latin typeface="HGP創英角ﾎﾟｯﾌﾟ体" panose="040B0A00000000000000" pitchFamily="50" charset="-128"/>
                <a:ea typeface="HGP創英角ﾎﾟｯﾌﾟ体" panose="040B0A00000000000000" pitchFamily="50" charset="-128"/>
              </a:rPr>
              <a:t>うまれたばかりの赤ちゃんにはむし歯菌</a:t>
            </a:r>
            <a:r>
              <a:rPr lang="ja-JP" altLang="en-US" sz="4000" dirty="0">
                <a:latin typeface="HGP創英角ﾎﾟｯﾌﾟ体" panose="040B0A00000000000000" pitchFamily="50" charset="-128"/>
                <a:ea typeface="HGP創英角ﾎﾟｯﾌﾟ体" panose="040B0A00000000000000" pitchFamily="50" charset="-128"/>
              </a:rPr>
              <a:t>がいない</a:t>
            </a:r>
            <a:endParaRPr kumimoji="1" lang="ja-JP" altLang="en-US" sz="4000"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idx="1"/>
          </p:nvPr>
        </p:nvSpPr>
        <p:spPr>
          <a:xfrm>
            <a:off x="3407991" y="2356117"/>
            <a:ext cx="2081105" cy="2739147"/>
          </a:xfrm>
        </p:spPr>
        <p:txBody>
          <a:bodyPr>
            <a:normAutofit/>
          </a:bodyPr>
          <a:lstStyle/>
          <a:p>
            <a:pPr marL="0" indent="0">
              <a:buNone/>
            </a:pPr>
            <a:r>
              <a:rPr kumimoji="1" lang="ja-JP" altLang="en-US" sz="16000" b="1" dirty="0">
                <a:solidFill>
                  <a:srgbClr val="0070C0"/>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225783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27E1EF-1D8A-4634-A1AD-70AEA776C650}"/>
              </a:ext>
            </a:extLst>
          </p:cNvPr>
          <p:cNvSpPr>
            <a:spLocks noGrp="1"/>
          </p:cNvSpPr>
          <p:nvPr>
            <p:ph type="title"/>
          </p:nvPr>
        </p:nvSpPr>
        <p:spPr>
          <a:xfrm>
            <a:off x="1737003" y="804520"/>
            <a:ext cx="6571343" cy="1049235"/>
          </a:xfrm>
        </p:spPr>
        <p:txBody>
          <a:bodyPr/>
          <a:lstStyle/>
          <a:p>
            <a:r>
              <a:rPr lang="ja-JP" altLang="en-US" dirty="0">
                <a:latin typeface="HGP創英角ﾎﾟｯﾌﾟ体" panose="040B0A00000000000000" pitchFamily="50" charset="-128"/>
                <a:ea typeface="HGP創英角ﾎﾟｯﾌﾟ体" panose="040B0A00000000000000" pitchFamily="50" charset="-128"/>
              </a:rPr>
              <a:t>毎日歯みがきをしているだけで、</a:t>
            </a:r>
            <a:br>
              <a:rPr lang="en-US" altLang="ja-JP" dirty="0">
                <a:latin typeface="HGP創英角ﾎﾟｯﾌﾟ体" panose="040B0A00000000000000" pitchFamily="50" charset="-128"/>
                <a:ea typeface="HGP創英角ﾎﾟｯﾌﾟ体" panose="040B0A00000000000000" pitchFamily="50" charset="-128"/>
              </a:rPr>
            </a:br>
            <a:r>
              <a:rPr lang="ja-JP" altLang="en-US" dirty="0">
                <a:latin typeface="HGP創英角ﾎﾟｯﾌﾟ体" panose="040B0A00000000000000" pitchFamily="50" charset="-128"/>
                <a:ea typeface="HGP創英角ﾎﾟｯﾌﾟ体" panose="040B0A00000000000000" pitchFamily="50" charset="-128"/>
              </a:rPr>
              <a:t>ぜったいにむし歯はできない</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CC7B6ACE-61AE-4040-9B65-99069A00EFF7}"/>
              </a:ext>
            </a:extLst>
          </p:cNvPr>
          <p:cNvSpPr>
            <a:spLocks noGrp="1"/>
          </p:cNvSpPr>
          <p:nvPr>
            <p:ph idx="1"/>
          </p:nvPr>
        </p:nvSpPr>
        <p:spPr>
          <a:xfrm>
            <a:off x="3597611" y="2420596"/>
            <a:ext cx="3444393" cy="3088282"/>
          </a:xfrm>
        </p:spPr>
        <p:txBody>
          <a:bodyPr>
            <a:normAutofit/>
          </a:bodyPr>
          <a:lstStyle/>
          <a:p>
            <a:pPr marL="0" indent="0">
              <a:buNone/>
            </a:pPr>
            <a:r>
              <a:rPr kumimoji="1" lang="en-US" altLang="ja-JP" sz="16000" b="1"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ja-JP" altLang="en-US" sz="16000" b="1"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89154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B52B3-5AD6-4123-8046-B162E39E5CCB}"/>
              </a:ext>
            </a:extLst>
          </p:cNvPr>
          <p:cNvSpPr>
            <a:spLocks noGrp="1"/>
          </p:cNvSpPr>
          <p:nvPr>
            <p:ph type="title"/>
          </p:nvPr>
        </p:nvSpPr>
        <p:spPr>
          <a:xfrm>
            <a:off x="1174904" y="958638"/>
            <a:ext cx="7301831" cy="1049235"/>
          </a:xfrm>
        </p:spPr>
        <p:txBody>
          <a:bodyPr>
            <a:noAutofit/>
          </a:bodyPr>
          <a:lstStyle/>
          <a:p>
            <a:r>
              <a:rPr lang="ja-JP" altLang="en-US" sz="4000" dirty="0">
                <a:latin typeface="HGP創英角ﾎﾟｯﾌﾟ体" panose="040B0A00000000000000" pitchFamily="50" charset="-128"/>
                <a:ea typeface="HGP創英角ﾎﾟｯﾌﾟ体" panose="040B0A00000000000000" pitchFamily="50" charset="-128"/>
              </a:rPr>
              <a:t>だ液が多いとむし歯になりやすい</a:t>
            </a:r>
            <a:endParaRPr kumimoji="1" lang="ja-JP" altLang="en-US" sz="4000"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C68FD955-FEDF-4FBB-BFE0-FCBFEAC93795}"/>
              </a:ext>
            </a:extLst>
          </p:cNvPr>
          <p:cNvSpPr>
            <a:spLocks noGrp="1"/>
          </p:cNvSpPr>
          <p:nvPr>
            <p:ph idx="1"/>
          </p:nvPr>
        </p:nvSpPr>
        <p:spPr>
          <a:xfrm>
            <a:off x="3557848" y="2417206"/>
            <a:ext cx="3740727" cy="2590142"/>
          </a:xfrm>
        </p:spPr>
        <p:txBody>
          <a:bodyPr>
            <a:noAutofit/>
          </a:bodyPr>
          <a:lstStyle/>
          <a:p>
            <a:pPr marL="0" indent="0">
              <a:buNone/>
            </a:pPr>
            <a:r>
              <a:rPr kumimoji="1" lang="en-US" altLang="ja-JP" sz="16000" b="1"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ja-JP" altLang="en-US" sz="16000" b="1"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09920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68FAF1-6B9D-48FB-8166-A5A0D39D4C3A}"/>
              </a:ext>
            </a:extLst>
          </p:cNvPr>
          <p:cNvSpPr>
            <a:spLocks noGrp="1"/>
          </p:cNvSpPr>
          <p:nvPr>
            <p:ph type="title"/>
          </p:nvPr>
        </p:nvSpPr>
        <p:spPr>
          <a:xfrm>
            <a:off x="1075038" y="497000"/>
            <a:ext cx="7471561" cy="1049235"/>
          </a:xfrm>
        </p:spPr>
        <p:txBody>
          <a:bodyPr>
            <a:noAutofit/>
          </a:bodyPr>
          <a:lstStyle/>
          <a:p>
            <a:r>
              <a:rPr lang="ja-JP" altLang="en-US" sz="4000" dirty="0">
                <a:latin typeface="HGP創英角ﾎﾟｯﾌﾟ体" panose="040B0A00000000000000" pitchFamily="50" charset="-128"/>
                <a:ea typeface="HGP創英角ﾎﾟｯﾌﾟ体" panose="040B0A00000000000000" pitchFamily="50" charset="-128"/>
              </a:rPr>
              <a:t>大人も子どももむし歯のなりやすさは変わらない</a:t>
            </a:r>
            <a:endParaRPr kumimoji="1" lang="ja-JP" altLang="en-US" sz="4000"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740F7251-B131-4B42-9F8F-21B0DA5E1548}"/>
              </a:ext>
            </a:extLst>
          </p:cNvPr>
          <p:cNvSpPr>
            <a:spLocks noGrp="1"/>
          </p:cNvSpPr>
          <p:nvPr>
            <p:ph idx="1"/>
          </p:nvPr>
        </p:nvSpPr>
        <p:spPr>
          <a:xfrm>
            <a:off x="3444389" y="2420146"/>
            <a:ext cx="2255222" cy="2502337"/>
          </a:xfrm>
        </p:spPr>
        <p:txBody>
          <a:bodyPr>
            <a:noAutofit/>
          </a:bodyPr>
          <a:lstStyle/>
          <a:p>
            <a:pPr marL="0" indent="0">
              <a:buNone/>
            </a:pPr>
            <a:r>
              <a:rPr kumimoji="1" lang="en-US" altLang="ja-JP" sz="16000" b="1"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ja-JP" altLang="en-US" sz="16000" b="1"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6251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24C023-EAD5-4CF0-B516-D32788909E7D}"/>
              </a:ext>
            </a:extLst>
          </p:cNvPr>
          <p:cNvSpPr>
            <a:spLocks noGrp="1"/>
          </p:cNvSpPr>
          <p:nvPr>
            <p:ph type="title"/>
          </p:nvPr>
        </p:nvSpPr>
        <p:spPr>
          <a:xfrm>
            <a:off x="1126967" y="739310"/>
            <a:ext cx="7454324" cy="1049235"/>
          </a:xfrm>
        </p:spPr>
        <p:txBody>
          <a:bodyPr>
            <a:normAutofit/>
          </a:bodyPr>
          <a:lstStyle/>
          <a:p>
            <a:r>
              <a:rPr lang="ja-JP" altLang="en-US" dirty="0">
                <a:latin typeface="HGP創英角ﾎﾟｯﾌﾟ体" panose="040B0A00000000000000" pitchFamily="50" charset="-128"/>
                <a:ea typeface="HGP創英角ﾎﾟｯﾌﾟ体" panose="040B0A00000000000000" pitchFamily="50" charset="-128"/>
              </a:rPr>
              <a:t>むし歯の全くない人やどんなにじょうぶな歯の人も毎日少しずつ歯は溶けている</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E2CBD764-CF28-48B7-9C26-49EA25FD1127}"/>
              </a:ext>
            </a:extLst>
          </p:cNvPr>
          <p:cNvSpPr>
            <a:spLocks noGrp="1"/>
          </p:cNvSpPr>
          <p:nvPr>
            <p:ph idx="1"/>
          </p:nvPr>
        </p:nvSpPr>
        <p:spPr>
          <a:xfrm>
            <a:off x="3448434" y="2316105"/>
            <a:ext cx="3325091" cy="2510444"/>
          </a:xfrm>
        </p:spPr>
        <p:txBody>
          <a:bodyPr>
            <a:noAutofit/>
          </a:bodyPr>
          <a:lstStyle/>
          <a:p>
            <a:pPr marL="0" indent="0">
              <a:buNone/>
            </a:pPr>
            <a:r>
              <a:rPr kumimoji="1" lang="ja-JP" altLang="en-US" sz="16000" b="1" dirty="0">
                <a:solidFill>
                  <a:srgbClr val="0070C0"/>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104305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7241E7-50D8-4F19-9950-566D63546534}"/>
              </a:ext>
            </a:extLst>
          </p:cNvPr>
          <p:cNvSpPr>
            <a:spLocks noGrp="1"/>
          </p:cNvSpPr>
          <p:nvPr>
            <p:ph type="title"/>
          </p:nvPr>
        </p:nvSpPr>
        <p:spPr>
          <a:xfrm>
            <a:off x="1286328" y="628675"/>
            <a:ext cx="7171872" cy="1049235"/>
          </a:xfrm>
        </p:spPr>
        <p:txBody>
          <a:bodyPr>
            <a:normAutofit/>
          </a:bodyPr>
          <a:lstStyle/>
          <a:p>
            <a:r>
              <a:rPr lang="ja-JP" altLang="en-US" dirty="0">
                <a:latin typeface="HGP創英角ﾎﾟｯﾌﾟ体" panose="040B0A00000000000000" pitchFamily="50" charset="-128"/>
                <a:ea typeface="HGP創英角ﾎﾟｯﾌﾟ体" panose="040B0A00000000000000" pitchFamily="50" charset="-128"/>
              </a:rPr>
              <a:t>同じ人の口の中でも、むし歯の出来やすいところと出来にくいところがある</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B819FC77-1FEA-4379-B7BF-0DD578134347}"/>
              </a:ext>
            </a:extLst>
          </p:cNvPr>
          <p:cNvSpPr>
            <a:spLocks noGrp="1"/>
          </p:cNvSpPr>
          <p:nvPr>
            <p:ph idx="1"/>
          </p:nvPr>
        </p:nvSpPr>
        <p:spPr>
          <a:xfrm>
            <a:off x="3464162" y="2493818"/>
            <a:ext cx="3591098" cy="2972528"/>
          </a:xfrm>
        </p:spPr>
        <p:txBody>
          <a:bodyPr>
            <a:normAutofit/>
          </a:bodyPr>
          <a:lstStyle/>
          <a:p>
            <a:pPr marL="0" indent="0">
              <a:buNone/>
            </a:pPr>
            <a:r>
              <a:rPr kumimoji="1" lang="ja-JP" altLang="en-US" sz="16000" b="1" dirty="0">
                <a:solidFill>
                  <a:srgbClr val="0070C0"/>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44990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6000" b="1" dirty="0">
                <a:latin typeface="HGP創英角ﾎﾟｯﾌﾟ体" panose="040B0A00000000000000" pitchFamily="50" charset="-128"/>
                <a:ea typeface="HGP創英角ﾎﾟｯﾌﾟ体" panose="040B0A00000000000000" pitchFamily="50" charset="-128"/>
              </a:rPr>
              <a:t>歯ブラシクイズ</a:t>
            </a:r>
          </a:p>
        </p:txBody>
      </p:sp>
      <p:pic>
        <p:nvPicPr>
          <p:cNvPr id="5" name="コンテンツ プレースホルダー 4" descr="クリップアート が含まれている画像&#10;&#10;自動的に生成された説明">
            <a:extLst>
              <a:ext uri="{FF2B5EF4-FFF2-40B4-BE49-F238E27FC236}">
                <a16:creationId xmlns:a16="http://schemas.microsoft.com/office/drawing/2014/main" id="{55BC6849-C3DA-4128-93A1-46517CC6B8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3711" y="2225675"/>
            <a:ext cx="2297053" cy="3449638"/>
          </a:xfrm>
        </p:spPr>
      </p:pic>
      <p:pic>
        <p:nvPicPr>
          <p:cNvPr id="7" name="図 6" descr="クリップアート が含まれている画像&#10;&#10;自動的に生成された説明">
            <a:extLst>
              <a:ext uri="{FF2B5EF4-FFF2-40B4-BE49-F238E27FC236}">
                <a16:creationId xmlns:a16="http://schemas.microsoft.com/office/drawing/2014/main" id="{04CBDDCF-05F6-47CE-A3A2-937C8AD49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957" y="2447925"/>
            <a:ext cx="2740107" cy="3155950"/>
          </a:xfrm>
          <a:prstGeom prst="rect">
            <a:avLst/>
          </a:prstGeom>
        </p:spPr>
      </p:pic>
    </p:spTree>
    <p:extLst>
      <p:ext uri="{BB962C8B-B14F-4D97-AF65-F5344CB8AC3E}">
        <p14:creationId xmlns:p14="http://schemas.microsoft.com/office/powerpoint/2010/main" val="1731938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5D0CE341-8239-4FA2-ADB6-78C6C9FC0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テキスト ボックス 3">
            <a:extLst>
              <a:ext uri="{FF2B5EF4-FFF2-40B4-BE49-F238E27FC236}">
                <a16:creationId xmlns:a16="http://schemas.microsoft.com/office/drawing/2014/main" id="{E01DBFBD-D437-44B4-B46D-B05CE387D83C}"/>
              </a:ext>
            </a:extLst>
          </p:cNvPr>
          <p:cNvSpPr txBox="1"/>
          <p:nvPr/>
        </p:nvSpPr>
        <p:spPr>
          <a:xfrm>
            <a:off x="1433512" y="390525"/>
            <a:ext cx="3724275" cy="369332"/>
          </a:xfrm>
          <a:prstGeom prst="rect">
            <a:avLst/>
          </a:prstGeom>
          <a:noFill/>
        </p:spPr>
        <p:txBody>
          <a:bodyPr wrap="square" rtlCol="0">
            <a:spAutoFit/>
          </a:bodyPr>
          <a:lstStyle/>
          <a:p>
            <a:r>
              <a:rPr kumimoji="1" lang="ja-JP" altLang="en-US" b="1" dirty="0"/>
              <a:t>永久歯の名前と生える時期</a:t>
            </a:r>
          </a:p>
        </p:txBody>
      </p:sp>
      <p:pic>
        <p:nvPicPr>
          <p:cNvPr id="2" name="図 1">
            <a:extLst>
              <a:ext uri="{FF2B5EF4-FFF2-40B4-BE49-F238E27FC236}">
                <a16:creationId xmlns:a16="http://schemas.microsoft.com/office/drawing/2014/main" id="{46CACC2E-825D-4608-8B12-C3F13F93F7B2}"/>
              </a:ext>
            </a:extLst>
          </p:cNvPr>
          <p:cNvPicPr>
            <a:picLocks noChangeAspect="1"/>
          </p:cNvPicPr>
          <p:nvPr/>
        </p:nvPicPr>
        <p:blipFill>
          <a:blip r:embed="rId4"/>
          <a:stretch>
            <a:fillRect/>
          </a:stretch>
        </p:blipFill>
        <p:spPr>
          <a:xfrm>
            <a:off x="6591299" y="-516494"/>
            <a:ext cx="2552701" cy="2552701"/>
          </a:xfrm>
          <a:prstGeom prst="rect">
            <a:avLst/>
          </a:prstGeom>
        </p:spPr>
      </p:pic>
      <p:sp>
        <p:nvSpPr>
          <p:cNvPr id="5" name="テキスト ボックス 4">
            <a:extLst>
              <a:ext uri="{FF2B5EF4-FFF2-40B4-BE49-F238E27FC236}">
                <a16:creationId xmlns:a16="http://schemas.microsoft.com/office/drawing/2014/main" id="{C61807DB-478E-4282-81FB-9DB2A2045CBC}"/>
              </a:ext>
            </a:extLst>
          </p:cNvPr>
          <p:cNvSpPr txBox="1"/>
          <p:nvPr/>
        </p:nvSpPr>
        <p:spPr>
          <a:xfrm>
            <a:off x="1433512" y="152400"/>
            <a:ext cx="2052638" cy="253916"/>
          </a:xfrm>
          <a:prstGeom prst="rect">
            <a:avLst/>
          </a:prstGeom>
          <a:noFill/>
        </p:spPr>
        <p:txBody>
          <a:bodyPr wrap="square" rtlCol="0">
            <a:spAutoFit/>
          </a:bodyPr>
          <a:lstStyle/>
          <a:p>
            <a:r>
              <a:rPr kumimoji="1" lang="ja-JP" altLang="en-US" sz="1050" dirty="0"/>
              <a:t>えいきゅうし</a:t>
            </a:r>
          </a:p>
        </p:txBody>
      </p:sp>
      <p:pic>
        <p:nvPicPr>
          <p:cNvPr id="9" name="図 8">
            <a:extLst>
              <a:ext uri="{FF2B5EF4-FFF2-40B4-BE49-F238E27FC236}">
                <a16:creationId xmlns:a16="http://schemas.microsoft.com/office/drawing/2014/main" id="{43243A49-0E91-42E6-A869-073BE0D761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9908" y="3867665"/>
            <a:ext cx="2903838" cy="2903838"/>
          </a:xfrm>
          <a:prstGeom prst="rect">
            <a:avLst/>
          </a:prstGeom>
        </p:spPr>
      </p:pic>
    </p:spTree>
    <p:extLst>
      <p:ext uri="{BB962C8B-B14F-4D97-AF65-F5344CB8AC3E}">
        <p14:creationId xmlns:p14="http://schemas.microsoft.com/office/powerpoint/2010/main" val="713402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F8414-50F0-449D-9BAA-7029EAFB9C32}"/>
              </a:ext>
            </a:extLst>
          </p:cNvPr>
          <p:cNvSpPr>
            <a:spLocks noGrp="1"/>
          </p:cNvSpPr>
          <p:nvPr>
            <p:ph type="title"/>
          </p:nvPr>
        </p:nvSpPr>
        <p:spPr>
          <a:xfrm>
            <a:off x="642552" y="818208"/>
            <a:ext cx="8099854" cy="1049235"/>
          </a:xfrm>
        </p:spPr>
        <p:txBody>
          <a:bodyPr>
            <a:noAutofit/>
          </a:bodyPr>
          <a:lstStyle/>
          <a:p>
            <a:r>
              <a:rPr lang="ja-JP" altLang="en-US" sz="4000" dirty="0">
                <a:latin typeface="HGP創英角ﾎﾟｯﾌﾟ体" panose="040B0A00000000000000" pitchFamily="50" charset="-128"/>
                <a:ea typeface="HGP創英角ﾎﾟｯﾌﾟ体" panose="040B0A00000000000000" pitchFamily="50" charset="-128"/>
              </a:rPr>
              <a:t>歯ブラシは毛先が開いたら交換する</a:t>
            </a:r>
            <a:endParaRPr kumimoji="1" lang="ja-JP" altLang="en-US" sz="4000"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F617881D-A59C-4358-AB37-17A6205241AA}"/>
              </a:ext>
            </a:extLst>
          </p:cNvPr>
          <p:cNvSpPr>
            <a:spLocks noGrp="1"/>
          </p:cNvSpPr>
          <p:nvPr>
            <p:ph idx="1"/>
          </p:nvPr>
        </p:nvSpPr>
        <p:spPr>
          <a:xfrm>
            <a:off x="3277853" y="2497872"/>
            <a:ext cx="2829251" cy="2822274"/>
          </a:xfrm>
        </p:spPr>
        <p:txBody>
          <a:bodyPr>
            <a:normAutofit/>
          </a:bodyPr>
          <a:lstStyle/>
          <a:p>
            <a:pPr marL="0" indent="0">
              <a:buNone/>
            </a:pPr>
            <a:r>
              <a:rPr kumimoji="1" lang="ja-JP" altLang="en-US" sz="16000" b="1" dirty="0">
                <a:solidFill>
                  <a:srgbClr val="0070C0"/>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304728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5BF0C7-4DEB-49EF-AB56-B47DF8634BAC}"/>
              </a:ext>
            </a:extLst>
          </p:cNvPr>
          <p:cNvSpPr>
            <a:spLocks noGrp="1"/>
          </p:cNvSpPr>
          <p:nvPr>
            <p:ph type="title"/>
          </p:nvPr>
        </p:nvSpPr>
        <p:spPr>
          <a:xfrm>
            <a:off x="1223319" y="446174"/>
            <a:ext cx="6791515" cy="1049235"/>
          </a:xfrm>
        </p:spPr>
        <p:txBody>
          <a:bodyPr>
            <a:noAutofit/>
          </a:bodyPr>
          <a:lstStyle/>
          <a:p>
            <a:r>
              <a:rPr lang="ja-JP" altLang="en-US" sz="4000" dirty="0">
                <a:latin typeface="HGP創英角ﾎﾟｯﾌﾟ体" panose="040B0A00000000000000" pitchFamily="50" charset="-128"/>
                <a:ea typeface="HGP創英角ﾎﾟｯﾌﾟ体" panose="040B0A00000000000000" pitchFamily="50" charset="-128"/>
              </a:rPr>
              <a:t>力いっぱいみがくと歯の汚れはよく落ちる</a:t>
            </a:r>
            <a:endParaRPr kumimoji="1" lang="ja-JP" altLang="en-US" sz="4000"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0040E140-B3C5-44CA-9EA8-E802E4D0A5E8}"/>
              </a:ext>
            </a:extLst>
          </p:cNvPr>
          <p:cNvSpPr>
            <a:spLocks noGrp="1"/>
          </p:cNvSpPr>
          <p:nvPr>
            <p:ph idx="1"/>
          </p:nvPr>
        </p:nvSpPr>
        <p:spPr>
          <a:xfrm>
            <a:off x="3379018" y="2403287"/>
            <a:ext cx="2480116" cy="2722522"/>
          </a:xfrm>
        </p:spPr>
        <p:txBody>
          <a:bodyPr>
            <a:normAutofit/>
          </a:bodyPr>
          <a:lstStyle/>
          <a:p>
            <a:pPr marL="0" indent="0">
              <a:buNone/>
            </a:pPr>
            <a:r>
              <a:rPr kumimoji="1" lang="en-US" altLang="ja-JP" sz="16000" b="1"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ja-JP" altLang="en-US" sz="16000" b="1"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43299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4BF52-14B0-40A5-AA12-10C15C52CFC1}"/>
              </a:ext>
            </a:extLst>
          </p:cNvPr>
          <p:cNvSpPr>
            <a:spLocks noGrp="1"/>
          </p:cNvSpPr>
          <p:nvPr>
            <p:ph type="title"/>
          </p:nvPr>
        </p:nvSpPr>
        <p:spPr>
          <a:xfrm>
            <a:off x="1725713" y="796240"/>
            <a:ext cx="6199087" cy="1049235"/>
          </a:xfrm>
        </p:spPr>
        <p:txBody>
          <a:bodyPr/>
          <a:lstStyle/>
          <a:p>
            <a:r>
              <a:rPr lang="ja-JP" altLang="en-US" dirty="0">
                <a:latin typeface="HGP創英角ﾎﾟｯﾌﾟ体" panose="040B0A00000000000000" pitchFamily="50" charset="-128"/>
                <a:ea typeface="HGP創英角ﾎﾟｯﾌﾟ体" panose="040B0A00000000000000" pitchFamily="50" charset="-128"/>
              </a:rPr>
              <a:t>歯みがき剤（粉）をつけて歯みがきした後はよくすすいだほうが良い</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8C511216-C201-4B72-8957-385A061EBCFE}"/>
              </a:ext>
            </a:extLst>
          </p:cNvPr>
          <p:cNvSpPr>
            <a:spLocks noGrp="1"/>
          </p:cNvSpPr>
          <p:nvPr>
            <p:ph idx="1"/>
          </p:nvPr>
        </p:nvSpPr>
        <p:spPr>
          <a:xfrm>
            <a:off x="3428901" y="2493817"/>
            <a:ext cx="3443028" cy="2756397"/>
          </a:xfrm>
        </p:spPr>
        <p:txBody>
          <a:bodyPr>
            <a:normAutofit/>
          </a:bodyPr>
          <a:lstStyle/>
          <a:p>
            <a:pPr marL="0" indent="0">
              <a:buNone/>
            </a:pPr>
            <a:r>
              <a:rPr kumimoji="1" lang="en-US" altLang="ja-JP" sz="16000" b="1"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ja-JP" altLang="en-US" sz="16000" b="1"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87401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C765E7-8B16-48ED-8DEA-C69742BF4E60}"/>
              </a:ext>
            </a:extLst>
          </p:cNvPr>
          <p:cNvSpPr>
            <a:spLocks noGrp="1"/>
          </p:cNvSpPr>
          <p:nvPr>
            <p:ph type="title"/>
          </p:nvPr>
        </p:nvSpPr>
        <p:spPr>
          <a:xfrm>
            <a:off x="1669269" y="804520"/>
            <a:ext cx="6176509" cy="1049235"/>
          </a:xfrm>
        </p:spPr>
        <p:txBody>
          <a:bodyPr/>
          <a:lstStyle/>
          <a:p>
            <a:r>
              <a:rPr lang="ja-JP" altLang="en-US" dirty="0">
                <a:latin typeface="HGP創英角ﾎﾟｯﾌﾟ体" panose="040B0A00000000000000" pitchFamily="50" charset="-128"/>
                <a:ea typeface="HGP創英角ﾎﾟｯﾌﾟ体" panose="040B0A00000000000000" pitchFamily="50" charset="-128"/>
              </a:rPr>
              <a:t>歯ぐきから血が出たら歯みがきはやめたほうが良い</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E4657066-7419-430F-83E6-F890CCCEE85E}"/>
              </a:ext>
            </a:extLst>
          </p:cNvPr>
          <p:cNvSpPr>
            <a:spLocks noGrp="1"/>
          </p:cNvSpPr>
          <p:nvPr>
            <p:ph idx="1"/>
          </p:nvPr>
        </p:nvSpPr>
        <p:spPr>
          <a:xfrm>
            <a:off x="3352051" y="2449826"/>
            <a:ext cx="3941598" cy="2590142"/>
          </a:xfrm>
        </p:spPr>
        <p:txBody>
          <a:bodyPr>
            <a:noAutofit/>
          </a:bodyPr>
          <a:lstStyle/>
          <a:p>
            <a:pPr marL="0" indent="0">
              <a:buNone/>
            </a:pPr>
            <a:r>
              <a:rPr kumimoji="1" lang="en-US" altLang="ja-JP" sz="16000" b="1"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ja-JP" altLang="en-US" sz="16000" b="1"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05261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3AE851-C4B1-4C1E-A879-B1B8B561E6E3}"/>
              </a:ext>
            </a:extLst>
          </p:cNvPr>
          <p:cNvSpPr>
            <a:spLocks noGrp="1"/>
          </p:cNvSpPr>
          <p:nvPr>
            <p:ph type="title"/>
          </p:nvPr>
        </p:nvSpPr>
        <p:spPr>
          <a:xfrm>
            <a:off x="1286328" y="205986"/>
            <a:ext cx="6571343" cy="1049235"/>
          </a:xfrm>
        </p:spPr>
        <p:txBody>
          <a:bodyPr>
            <a:noAutofit/>
          </a:bodyPr>
          <a:lstStyle/>
          <a:p>
            <a:r>
              <a:rPr lang="ja-JP" altLang="en-US" sz="3600" dirty="0">
                <a:latin typeface="HGP創英角ﾎﾟｯﾌﾟ体" panose="040B0A00000000000000" pitchFamily="50" charset="-128"/>
                <a:ea typeface="HGP創英角ﾎﾟｯﾌﾟ体" panose="040B0A00000000000000" pitchFamily="50" charset="-128"/>
              </a:rPr>
              <a:t>歯のつけ根の部分は歯ブラシのブラシのわき（ブラシの両側の列）の部分を使うとみがきやすい</a:t>
            </a:r>
            <a:endParaRPr kumimoji="1" lang="ja-JP" altLang="en-US" sz="3600"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320ABDC8-A96D-47A8-A509-3164EC4AC949}"/>
              </a:ext>
            </a:extLst>
          </p:cNvPr>
          <p:cNvSpPr>
            <a:spLocks noGrp="1"/>
          </p:cNvSpPr>
          <p:nvPr>
            <p:ph idx="1"/>
          </p:nvPr>
        </p:nvSpPr>
        <p:spPr>
          <a:xfrm>
            <a:off x="3286897" y="2364868"/>
            <a:ext cx="4977319" cy="3237911"/>
          </a:xfrm>
        </p:spPr>
        <p:txBody>
          <a:bodyPr>
            <a:normAutofit/>
          </a:bodyPr>
          <a:lstStyle/>
          <a:p>
            <a:pPr marL="0" indent="0">
              <a:buNone/>
            </a:pPr>
            <a:r>
              <a:rPr kumimoji="1" lang="ja-JP" altLang="en-US" sz="16000" b="1" dirty="0">
                <a:solidFill>
                  <a:srgbClr val="0070C0"/>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355797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A172BA-ED2D-458E-81FB-74F47B88661C}"/>
              </a:ext>
            </a:extLst>
          </p:cNvPr>
          <p:cNvSpPr>
            <a:spLocks noGrp="1"/>
          </p:cNvSpPr>
          <p:nvPr>
            <p:ph type="title"/>
          </p:nvPr>
        </p:nvSpPr>
        <p:spPr>
          <a:xfrm>
            <a:off x="1628843" y="468025"/>
            <a:ext cx="6270719" cy="1049235"/>
          </a:xfrm>
        </p:spPr>
        <p:txBody>
          <a:bodyPr>
            <a:noAutofit/>
          </a:bodyPr>
          <a:lstStyle/>
          <a:p>
            <a:r>
              <a:rPr lang="ja-JP" altLang="en-US" sz="4000" dirty="0">
                <a:latin typeface="HGP創英角ﾎﾟｯﾌﾟ体" panose="040B0A00000000000000" pitchFamily="50" charset="-128"/>
                <a:ea typeface="HGP創英角ﾎﾟｯﾌﾟ体" panose="040B0A00000000000000" pitchFamily="50" charset="-128"/>
              </a:rPr>
              <a:t>歯ブラシはしっかりにぎってみがくと良い</a:t>
            </a:r>
            <a:br>
              <a:rPr lang="ja-JP" altLang="en-US" sz="4000" dirty="0">
                <a:latin typeface="HGP創英角ﾎﾟｯﾌﾟ体" panose="040B0A00000000000000" pitchFamily="50" charset="-128"/>
                <a:ea typeface="HGP創英角ﾎﾟｯﾌﾟ体" panose="040B0A00000000000000" pitchFamily="50" charset="-128"/>
              </a:rPr>
            </a:br>
            <a:endParaRPr kumimoji="1" lang="ja-JP" altLang="en-US" sz="4000"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F9E1847A-4E17-4AAC-9DB1-AD7EFF2A8828}"/>
              </a:ext>
            </a:extLst>
          </p:cNvPr>
          <p:cNvSpPr>
            <a:spLocks noGrp="1"/>
          </p:cNvSpPr>
          <p:nvPr>
            <p:ph idx="1"/>
          </p:nvPr>
        </p:nvSpPr>
        <p:spPr>
          <a:xfrm>
            <a:off x="3324867" y="2375867"/>
            <a:ext cx="3956857" cy="3205285"/>
          </a:xfrm>
        </p:spPr>
        <p:txBody>
          <a:bodyPr>
            <a:normAutofit/>
          </a:bodyPr>
          <a:lstStyle/>
          <a:p>
            <a:pPr marL="0" indent="0">
              <a:buNone/>
            </a:pPr>
            <a:r>
              <a:rPr kumimoji="1" lang="en-US" altLang="ja-JP" sz="16000" b="1"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ja-JP" altLang="en-US" sz="16000" b="1"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5275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3DBBCC-2E61-45A3-B878-84689E0AE0DD}"/>
              </a:ext>
            </a:extLst>
          </p:cNvPr>
          <p:cNvSpPr>
            <a:spLocks noGrp="1"/>
          </p:cNvSpPr>
          <p:nvPr>
            <p:ph type="title"/>
          </p:nvPr>
        </p:nvSpPr>
        <p:spPr>
          <a:xfrm>
            <a:off x="1443491" y="601792"/>
            <a:ext cx="6571343" cy="1049235"/>
          </a:xfrm>
        </p:spPr>
        <p:txBody>
          <a:bodyPr>
            <a:noAutofit/>
          </a:bodyPr>
          <a:lstStyle/>
          <a:p>
            <a:r>
              <a:rPr lang="ja-JP" altLang="en-US" sz="4000" dirty="0">
                <a:latin typeface="HGP創英角ﾎﾟｯﾌﾟ体" panose="040B0A00000000000000" pitchFamily="50" charset="-128"/>
                <a:ea typeface="HGP創英角ﾎﾟｯﾌﾟ体" panose="040B0A00000000000000" pitchFamily="50" charset="-128"/>
              </a:rPr>
              <a:t>寝る前の歯みがきをしないとむし歯になりやすい</a:t>
            </a:r>
            <a:br>
              <a:rPr lang="ja-JP" altLang="en-US" sz="4000" dirty="0">
                <a:latin typeface="HGP創英角ﾎﾟｯﾌﾟ体" panose="040B0A00000000000000" pitchFamily="50" charset="-128"/>
                <a:ea typeface="HGP創英角ﾎﾟｯﾌﾟ体" panose="040B0A00000000000000" pitchFamily="50" charset="-128"/>
              </a:rPr>
            </a:br>
            <a:endParaRPr kumimoji="1" lang="ja-JP" altLang="en-US" sz="4000"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FCFACCA5-E9B0-4DA9-A55F-76E2A867FFE1}"/>
              </a:ext>
            </a:extLst>
          </p:cNvPr>
          <p:cNvSpPr>
            <a:spLocks noGrp="1"/>
          </p:cNvSpPr>
          <p:nvPr>
            <p:ph idx="1"/>
          </p:nvPr>
        </p:nvSpPr>
        <p:spPr>
          <a:xfrm>
            <a:off x="3455398" y="2452047"/>
            <a:ext cx="4606616" cy="3450613"/>
          </a:xfrm>
        </p:spPr>
        <p:txBody>
          <a:bodyPr>
            <a:normAutofit/>
          </a:bodyPr>
          <a:lstStyle/>
          <a:p>
            <a:pPr marL="0" indent="0">
              <a:buNone/>
            </a:pPr>
            <a:r>
              <a:rPr kumimoji="1" lang="ja-JP" altLang="en-US" sz="16000" b="1" dirty="0">
                <a:solidFill>
                  <a:srgbClr val="0070C0"/>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260627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F3DECF-66F3-489C-99DA-FA8D76D1B023}"/>
              </a:ext>
            </a:extLst>
          </p:cNvPr>
          <p:cNvSpPr>
            <a:spLocks noGrp="1"/>
          </p:cNvSpPr>
          <p:nvPr>
            <p:ph type="title"/>
          </p:nvPr>
        </p:nvSpPr>
        <p:spPr/>
        <p:txBody>
          <a:bodyPr/>
          <a:lstStyle/>
          <a:p>
            <a:r>
              <a:rPr lang="ja-JP" altLang="en-US" dirty="0">
                <a:latin typeface="HGP創英角ﾎﾟｯﾌﾟ体" panose="040B0A00000000000000" pitchFamily="50" charset="-128"/>
                <a:ea typeface="HGP創英角ﾎﾟｯﾌﾟ体" panose="040B0A00000000000000" pitchFamily="50" charset="-128"/>
              </a:rPr>
              <a:t>みがき残ししやすい場所は、むし歯になりやすい場所である</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8A32BA0C-9B1C-4A89-822B-76F7605FD61D}"/>
              </a:ext>
            </a:extLst>
          </p:cNvPr>
          <p:cNvSpPr>
            <a:spLocks noGrp="1"/>
          </p:cNvSpPr>
          <p:nvPr>
            <p:ph idx="1"/>
          </p:nvPr>
        </p:nvSpPr>
        <p:spPr>
          <a:xfrm>
            <a:off x="3724102" y="2497872"/>
            <a:ext cx="3724101" cy="3321038"/>
          </a:xfrm>
        </p:spPr>
        <p:txBody>
          <a:bodyPr>
            <a:normAutofit/>
          </a:bodyPr>
          <a:lstStyle/>
          <a:p>
            <a:pPr marL="0" indent="0">
              <a:buNone/>
            </a:pPr>
            <a:r>
              <a:rPr kumimoji="1" lang="ja-JP" altLang="en-US" sz="16000" b="1" dirty="0">
                <a:solidFill>
                  <a:srgbClr val="0070C0"/>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314113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BA9B75-EC5A-4234-8D4F-7B6F65AE2B06}"/>
              </a:ext>
            </a:extLst>
          </p:cNvPr>
          <p:cNvSpPr>
            <a:spLocks noGrp="1"/>
          </p:cNvSpPr>
          <p:nvPr>
            <p:ph type="title"/>
          </p:nvPr>
        </p:nvSpPr>
        <p:spPr>
          <a:xfrm>
            <a:off x="1443492" y="804520"/>
            <a:ext cx="5686358" cy="1049235"/>
          </a:xfrm>
        </p:spPr>
        <p:txBody>
          <a:bodyPr/>
          <a:lstStyle/>
          <a:p>
            <a:r>
              <a:rPr lang="ja-JP" altLang="en-US" dirty="0">
                <a:latin typeface="HGP創英角ﾎﾟｯﾌﾟ体" panose="040B0A00000000000000" pitchFamily="50" charset="-128"/>
                <a:ea typeface="HGP創英角ﾎﾟｯﾌﾟ体" panose="040B0A00000000000000" pitchFamily="50" charset="-128"/>
              </a:rPr>
              <a:t>歯のすき間の汚れを落とすのは歯ブラシだけでじゅうぶんである</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89B1667C-FBCD-457E-9FE1-7188B58A9AB9}"/>
              </a:ext>
            </a:extLst>
          </p:cNvPr>
          <p:cNvSpPr>
            <a:spLocks noGrp="1"/>
          </p:cNvSpPr>
          <p:nvPr>
            <p:ph idx="1"/>
          </p:nvPr>
        </p:nvSpPr>
        <p:spPr>
          <a:xfrm>
            <a:off x="3472248" y="2571328"/>
            <a:ext cx="4357234" cy="2889401"/>
          </a:xfrm>
        </p:spPr>
        <p:txBody>
          <a:bodyPr>
            <a:normAutofit/>
          </a:bodyPr>
          <a:lstStyle/>
          <a:p>
            <a:pPr marL="0" indent="0">
              <a:buNone/>
            </a:pPr>
            <a:r>
              <a:rPr kumimoji="1" lang="en-US" altLang="ja-JP" sz="16000" b="1"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ja-JP" altLang="en-US" sz="16000" b="1"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36307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EEBE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コンテンツ プレースホルダー 4">
            <a:extLst>
              <a:ext uri="{FF2B5EF4-FFF2-40B4-BE49-F238E27FC236}">
                <a16:creationId xmlns:a16="http://schemas.microsoft.com/office/drawing/2014/main" id="{BD95E82C-8C0C-4C7A-A1FD-1EC7076B02D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55550" y="643467"/>
            <a:ext cx="4832899" cy="5571066"/>
          </a:xfrm>
          <a:prstGeom prst="rect">
            <a:avLst/>
          </a:prstGeom>
        </p:spPr>
      </p:pic>
    </p:spTree>
    <p:extLst>
      <p:ext uri="{BB962C8B-B14F-4D97-AF65-F5344CB8AC3E}">
        <p14:creationId xmlns:p14="http://schemas.microsoft.com/office/powerpoint/2010/main" val="3762189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639487D-6F55-4DC2-AB17-BDAFEBDAC533}"/>
              </a:ext>
            </a:extLst>
          </p:cNvPr>
          <p:cNvPicPr>
            <a:picLocks noChangeAspect="1"/>
          </p:cNvPicPr>
          <p:nvPr/>
        </p:nvPicPr>
        <p:blipFill rotWithShape="1">
          <a:blip r:embed="rId3">
            <a:extLst>
              <a:ext uri="{28A0092B-C50C-407E-A947-70E740481C1C}">
                <a14:useLocalDpi xmlns:a14="http://schemas.microsoft.com/office/drawing/2010/main" val="0"/>
              </a:ext>
            </a:extLst>
          </a:blip>
          <a:srcRect t="14516" b="13815"/>
          <a:stretch/>
        </p:blipFill>
        <p:spPr>
          <a:xfrm>
            <a:off x="-347023" y="2812567"/>
            <a:ext cx="5919147" cy="4242192"/>
          </a:xfrm>
          <a:prstGeom prst="rect">
            <a:avLst/>
          </a:prstGeom>
        </p:spPr>
      </p:pic>
      <p:pic>
        <p:nvPicPr>
          <p:cNvPr id="3" name="図 2">
            <a:extLst>
              <a:ext uri="{FF2B5EF4-FFF2-40B4-BE49-F238E27FC236}">
                <a16:creationId xmlns:a16="http://schemas.microsoft.com/office/drawing/2014/main" id="{E52A1738-33C3-4934-B6D9-6ED8EFE387BC}"/>
              </a:ext>
            </a:extLst>
          </p:cNvPr>
          <p:cNvPicPr>
            <a:picLocks noChangeAspect="1"/>
          </p:cNvPicPr>
          <p:nvPr/>
        </p:nvPicPr>
        <p:blipFill rotWithShape="1">
          <a:blip r:embed="rId4">
            <a:extLst>
              <a:ext uri="{28A0092B-C50C-407E-A947-70E740481C1C}">
                <a14:useLocalDpi xmlns:a14="http://schemas.microsoft.com/office/drawing/2010/main" val="0"/>
              </a:ext>
            </a:extLst>
          </a:blip>
          <a:srcRect t="15354" b="13724"/>
          <a:stretch/>
        </p:blipFill>
        <p:spPr>
          <a:xfrm>
            <a:off x="-347022" y="-337970"/>
            <a:ext cx="5791228" cy="4107262"/>
          </a:xfrm>
          <a:prstGeom prst="rect">
            <a:avLst/>
          </a:prstGeom>
        </p:spPr>
      </p:pic>
      <p:pic>
        <p:nvPicPr>
          <p:cNvPr id="7" name="図 6">
            <a:extLst>
              <a:ext uri="{FF2B5EF4-FFF2-40B4-BE49-F238E27FC236}">
                <a16:creationId xmlns:a16="http://schemas.microsoft.com/office/drawing/2014/main" id="{9EA38CD6-6157-4ABA-A406-E3B3FF980517}"/>
              </a:ext>
            </a:extLst>
          </p:cNvPr>
          <p:cNvPicPr>
            <a:picLocks noChangeAspect="1"/>
          </p:cNvPicPr>
          <p:nvPr/>
        </p:nvPicPr>
        <p:blipFill rotWithShape="1">
          <a:blip r:embed="rId5">
            <a:extLst>
              <a:ext uri="{28A0092B-C50C-407E-A947-70E740481C1C}">
                <a14:useLocalDpi xmlns:a14="http://schemas.microsoft.com/office/drawing/2010/main" val="0"/>
              </a:ext>
            </a:extLst>
          </a:blip>
          <a:srcRect l="14562" r="16301" b="-2"/>
          <a:stretch/>
        </p:blipFill>
        <p:spPr>
          <a:xfrm>
            <a:off x="4606291" y="73574"/>
            <a:ext cx="4375783" cy="6329342"/>
          </a:xfrm>
          <a:prstGeom prst="rect">
            <a:avLst/>
          </a:prstGeom>
        </p:spPr>
      </p:pic>
      <p:sp>
        <p:nvSpPr>
          <p:cNvPr id="8" name="テキスト ボックス 7">
            <a:extLst>
              <a:ext uri="{FF2B5EF4-FFF2-40B4-BE49-F238E27FC236}">
                <a16:creationId xmlns:a16="http://schemas.microsoft.com/office/drawing/2014/main" id="{53947889-D1FE-470E-879E-731D21C7942F}"/>
              </a:ext>
            </a:extLst>
          </p:cNvPr>
          <p:cNvSpPr txBox="1"/>
          <p:nvPr/>
        </p:nvSpPr>
        <p:spPr>
          <a:xfrm>
            <a:off x="748508" y="381000"/>
            <a:ext cx="2686050" cy="369332"/>
          </a:xfrm>
          <a:prstGeom prst="rect">
            <a:avLst/>
          </a:prstGeom>
          <a:noFill/>
        </p:spPr>
        <p:txBody>
          <a:bodyPr wrap="square" rtlCol="0">
            <a:spAutoFit/>
          </a:bodyPr>
          <a:lstStyle/>
          <a:p>
            <a:r>
              <a:rPr kumimoji="1" lang="en-US" altLang="ja-JP" dirty="0"/>
              <a:t>6</a:t>
            </a:r>
            <a:r>
              <a:rPr kumimoji="1" lang="ja-JP" altLang="en-US" dirty="0"/>
              <a:t>歳ごろ</a:t>
            </a:r>
          </a:p>
        </p:txBody>
      </p:sp>
      <p:sp>
        <p:nvSpPr>
          <p:cNvPr id="9" name="テキスト ボックス 8">
            <a:extLst>
              <a:ext uri="{FF2B5EF4-FFF2-40B4-BE49-F238E27FC236}">
                <a16:creationId xmlns:a16="http://schemas.microsoft.com/office/drawing/2014/main" id="{31F12344-1523-45C4-9A39-A498B0FBAFE8}"/>
              </a:ext>
            </a:extLst>
          </p:cNvPr>
          <p:cNvSpPr txBox="1"/>
          <p:nvPr/>
        </p:nvSpPr>
        <p:spPr>
          <a:xfrm>
            <a:off x="752475" y="3429000"/>
            <a:ext cx="1152525" cy="369332"/>
          </a:xfrm>
          <a:prstGeom prst="rect">
            <a:avLst/>
          </a:prstGeom>
          <a:noFill/>
        </p:spPr>
        <p:txBody>
          <a:bodyPr wrap="square" rtlCol="0">
            <a:spAutoFit/>
          </a:bodyPr>
          <a:lstStyle/>
          <a:p>
            <a:r>
              <a:rPr kumimoji="1" lang="en-US" altLang="ja-JP" dirty="0"/>
              <a:t>9</a:t>
            </a:r>
            <a:r>
              <a:rPr kumimoji="1" lang="ja-JP" altLang="en-US" dirty="0"/>
              <a:t>歳ごろ</a:t>
            </a:r>
          </a:p>
        </p:txBody>
      </p:sp>
      <p:sp>
        <p:nvSpPr>
          <p:cNvPr id="10" name="テキスト ボックス 9">
            <a:extLst>
              <a:ext uri="{FF2B5EF4-FFF2-40B4-BE49-F238E27FC236}">
                <a16:creationId xmlns:a16="http://schemas.microsoft.com/office/drawing/2014/main" id="{2C8F30B0-B7C5-4E3C-AC9E-C7D1A94CEBD0}"/>
              </a:ext>
            </a:extLst>
          </p:cNvPr>
          <p:cNvSpPr txBox="1"/>
          <p:nvPr/>
        </p:nvSpPr>
        <p:spPr>
          <a:xfrm>
            <a:off x="4852015" y="1611071"/>
            <a:ext cx="1184382" cy="369332"/>
          </a:xfrm>
          <a:prstGeom prst="rect">
            <a:avLst/>
          </a:prstGeom>
          <a:noFill/>
        </p:spPr>
        <p:txBody>
          <a:bodyPr wrap="square" rtlCol="0">
            <a:spAutoFit/>
          </a:bodyPr>
          <a:lstStyle/>
          <a:p>
            <a:r>
              <a:rPr kumimoji="1" lang="en-US" altLang="ja-JP" dirty="0"/>
              <a:t>12</a:t>
            </a:r>
            <a:r>
              <a:rPr kumimoji="1" lang="ja-JP" altLang="en-US" dirty="0"/>
              <a:t>歳ごろ</a:t>
            </a:r>
          </a:p>
        </p:txBody>
      </p:sp>
    </p:spTree>
    <p:extLst>
      <p:ext uri="{BB962C8B-B14F-4D97-AF65-F5344CB8AC3E}">
        <p14:creationId xmlns:p14="http://schemas.microsoft.com/office/powerpoint/2010/main" val="106825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D41224EA-BA4D-4CCD-9E79-3BA316575A14}"/>
              </a:ext>
            </a:extLst>
          </p:cNvPr>
          <p:cNvSpPr>
            <a:spLocks noGrp="1"/>
          </p:cNvSpPr>
          <p:nvPr>
            <p:ph type="title"/>
          </p:nvPr>
        </p:nvSpPr>
        <p:spPr>
          <a:xfrm>
            <a:off x="1102204" y="1304447"/>
            <a:ext cx="3243834" cy="1049235"/>
          </a:xfrm>
        </p:spPr>
        <p:txBody>
          <a:bodyPr>
            <a:normAutofit/>
          </a:bodyPr>
          <a:lstStyle/>
          <a:p>
            <a:r>
              <a:rPr kumimoji="1" lang="ja-JP" altLang="en-US" sz="2400" b="1" dirty="0"/>
              <a:t>歯と口の役割を知る</a:t>
            </a:r>
          </a:p>
        </p:txBody>
      </p:sp>
      <p:cxnSp>
        <p:nvCxnSpPr>
          <p:cNvPr id="13" name="Straight Connector 12">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324383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Rectangle 14">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コンテンツ プレースホルダー 2">
            <a:extLst>
              <a:ext uri="{FF2B5EF4-FFF2-40B4-BE49-F238E27FC236}">
                <a16:creationId xmlns:a16="http://schemas.microsoft.com/office/drawing/2014/main" id="{B8DB62EA-2049-4DB4-82A7-F05C73F254FB}"/>
              </a:ext>
            </a:extLst>
          </p:cNvPr>
          <p:cNvSpPr>
            <a:spLocks noGrp="1"/>
          </p:cNvSpPr>
          <p:nvPr>
            <p:ph idx="1"/>
          </p:nvPr>
        </p:nvSpPr>
        <p:spPr>
          <a:xfrm>
            <a:off x="577057" y="1957529"/>
            <a:ext cx="3243835" cy="4074172"/>
          </a:xfrm>
        </p:spPr>
        <p:txBody>
          <a:bodyPr>
            <a:normAutofit/>
          </a:bodyPr>
          <a:lstStyle/>
          <a:p>
            <a:r>
              <a:rPr kumimoji="1" lang="ja-JP" altLang="en-US" dirty="0"/>
              <a:t>食べ物をかみくだく</a:t>
            </a:r>
            <a:endParaRPr kumimoji="1" lang="en-US" altLang="ja-JP" dirty="0"/>
          </a:p>
          <a:p>
            <a:r>
              <a:rPr lang="ja-JP" altLang="en-US" dirty="0"/>
              <a:t>発音を助ける</a:t>
            </a:r>
            <a:endParaRPr lang="en-US" altLang="ja-JP" dirty="0"/>
          </a:p>
          <a:p>
            <a:r>
              <a:rPr kumimoji="1" lang="ja-JP" altLang="en-US" dirty="0"/>
              <a:t>顔の形を整える</a:t>
            </a:r>
            <a:endParaRPr kumimoji="1" lang="en-US" altLang="ja-JP" dirty="0"/>
          </a:p>
          <a:p>
            <a:r>
              <a:rPr lang="en-US" altLang="ja-JP" dirty="0"/>
              <a:t>8020</a:t>
            </a:r>
            <a:r>
              <a:rPr lang="ja-JP" altLang="en-US" dirty="0"/>
              <a:t>　</a:t>
            </a:r>
            <a:r>
              <a:rPr lang="en-US" altLang="ja-JP" dirty="0"/>
              <a:t>80</a:t>
            </a:r>
            <a:r>
              <a:rPr lang="ja-JP" altLang="en-US" dirty="0"/>
              <a:t>歳で</a:t>
            </a:r>
            <a:r>
              <a:rPr lang="en-US" altLang="ja-JP" dirty="0"/>
              <a:t>20</a:t>
            </a:r>
            <a:r>
              <a:rPr lang="ja-JP" altLang="en-US" dirty="0"/>
              <a:t>本の歯</a:t>
            </a:r>
            <a:endParaRPr kumimoji="1" lang="ja-JP" altLang="en-US" dirty="0"/>
          </a:p>
        </p:txBody>
      </p:sp>
      <p:pic>
        <p:nvPicPr>
          <p:cNvPr id="5" name="図 4">
            <a:extLst>
              <a:ext uri="{FF2B5EF4-FFF2-40B4-BE49-F238E27FC236}">
                <a16:creationId xmlns:a16="http://schemas.microsoft.com/office/drawing/2014/main" id="{656BBEB6-1707-4535-9B77-10299B276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948" y="129928"/>
            <a:ext cx="2484942" cy="2044430"/>
          </a:xfrm>
          <a:prstGeom prst="rect">
            <a:avLst/>
          </a:prstGeom>
        </p:spPr>
      </p:pic>
      <p:pic>
        <p:nvPicPr>
          <p:cNvPr id="8" name="図 7">
            <a:extLst>
              <a:ext uri="{FF2B5EF4-FFF2-40B4-BE49-F238E27FC236}">
                <a16:creationId xmlns:a16="http://schemas.microsoft.com/office/drawing/2014/main" id="{3E63045D-AC04-4B26-AA0E-CDB66662C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144" y="121971"/>
            <a:ext cx="2060344" cy="2060344"/>
          </a:xfrm>
          <a:prstGeom prst="rect">
            <a:avLst/>
          </a:prstGeom>
        </p:spPr>
      </p:pic>
      <p:pic>
        <p:nvPicPr>
          <p:cNvPr id="10" name="図 9">
            <a:extLst>
              <a:ext uri="{FF2B5EF4-FFF2-40B4-BE49-F238E27FC236}">
                <a16:creationId xmlns:a16="http://schemas.microsoft.com/office/drawing/2014/main" id="{02455C0E-0E03-40AA-BAE4-4C015B2B4F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110" y="2436543"/>
            <a:ext cx="2282102" cy="2622180"/>
          </a:xfrm>
          <a:prstGeom prst="rect">
            <a:avLst/>
          </a:prstGeom>
        </p:spPr>
      </p:pic>
      <p:pic>
        <p:nvPicPr>
          <p:cNvPr id="14" name="図 13">
            <a:extLst>
              <a:ext uri="{FF2B5EF4-FFF2-40B4-BE49-F238E27FC236}">
                <a16:creationId xmlns:a16="http://schemas.microsoft.com/office/drawing/2014/main" id="{783A676D-0FE7-4A77-91F9-762978D1D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0339" y="2423004"/>
            <a:ext cx="2526715" cy="2635225"/>
          </a:xfrm>
          <a:prstGeom prst="rect">
            <a:avLst/>
          </a:prstGeom>
        </p:spPr>
      </p:pic>
      <p:pic>
        <p:nvPicPr>
          <p:cNvPr id="16" name="図 15">
            <a:extLst>
              <a:ext uri="{FF2B5EF4-FFF2-40B4-BE49-F238E27FC236}">
                <a16:creationId xmlns:a16="http://schemas.microsoft.com/office/drawing/2014/main" id="{2022ACA5-AB7D-4BCC-A774-A2E5141A82B6}"/>
              </a:ext>
            </a:extLst>
          </p:cNvPr>
          <p:cNvPicPr>
            <a:picLocks noChangeAspect="1"/>
          </p:cNvPicPr>
          <p:nvPr/>
        </p:nvPicPr>
        <p:blipFill>
          <a:blip r:embed="rId7"/>
          <a:stretch>
            <a:fillRect/>
          </a:stretch>
        </p:blipFill>
        <p:spPr>
          <a:xfrm>
            <a:off x="1195804" y="4024668"/>
            <a:ext cx="1769101" cy="2722062"/>
          </a:xfrm>
          <a:prstGeom prst="rect">
            <a:avLst/>
          </a:prstGeom>
        </p:spPr>
      </p:pic>
      <p:sp>
        <p:nvSpPr>
          <p:cNvPr id="4" name="テキスト ボックス 3">
            <a:extLst>
              <a:ext uri="{FF2B5EF4-FFF2-40B4-BE49-F238E27FC236}">
                <a16:creationId xmlns:a16="http://schemas.microsoft.com/office/drawing/2014/main" id="{AF6360A7-892E-4069-8237-9BCA74F87AB8}"/>
              </a:ext>
            </a:extLst>
          </p:cNvPr>
          <p:cNvSpPr txBox="1"/>
          <p:nvPr/>
        </p:nvSpPr>
        <p:spPr>
          <a:xfrm>
            <a:off x="2261111" y="1008511"/>
            <a:ext cx="939290" cy="307777"/>
          </a:xfrm>
          <a:prstGeom prst="rect">
            <a:avLst/>
          </a:prstGeom>
          <a:noFill/>
        </p:spPr>
        <p:txBody>
          <a:bodyPr wrap="square" rtlCol="0">
            <a:spAutoFit/>
          </a:bodyPr>
          <a:lstStyle/>
          <a:p>
            <a:r>
              <a:rPr kumimoji="1" lang="ja-JP" altLang="en-US" sz="1400" dirty="0"/>
              <a:t>やくわり</a:t>
            </a:r>
          </a:p>
        </p:txBody>
      </p:sp>
      <p:sp>
        <p:nvSpPr>
          <p:cNvPr id="6" name="テキスト ボックス 5">
            <a:extLst>
              <a:ext uri="{FF2B5EF4-FFF2-40B4-BE49-F238E27FC236}">
                <a16:creationId xmlns:a16="http://schemas.microsoft.com/office/drawing/2014/main" id="{84D78B47-6FD9-48EE-BFB0-389375C24205}"/>
              </a:ext>
            </a:extLst>
          </p:cNvPr>
          <p:cNvSpPr txBox="1"/>
          <p:nvPr/>
        </p:nvSpPr>
        <p:spPr>
          <a:xfrm>
            <a:off x="1723583" y="2824694"/>
            <a:ext cx="1190625" cy="276999"/>
          </a:xfrm>
          <a:prstGeom prst="rect">
            <a:avLst/>
          </a:prstGeom>
          <a:noFill/>
        </p:spPr>
        <p:txBody>
          <a:bodyPr wrap="square" rtlCol="0">
            <a:spAutoFit/>
          </a:bodyPr>
          <a:lstStyle/>
          <a:p>
            <a:r>
              <a:rPr kumimoji="1" lang="ja-JP" altLang="en-US" sz="1200" dirty="0"/>
              <a:t>ととの</a:t>
            </a:r>
          </a:p>
        </p:txBody>
      </p:sp>
    </p:spTree>
    <p:extLst>
      <p:ext uri="{BB962C8B-B14F-4D97-AF65-F5344CB8AC3E}">
        <p14:creationId xmlns:p14="http://schemas.microsoft.com/office/powerpoint/2010/main" val="376399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6537C413-B5DA-4DAF-BDBB-6E8B6FBBFBBA}"/>
              </a:ext>
            </a:extLst>
          </p:cNvPr>
          <p:cNvPicPr>
            <a:picLocks noGrp="1" noChangeAspect="1"/>
          </p:cNvPicPr>
          <p:nvPr>
            <p:ph idx="4294967295"/>
          </p:nvPr>
        </p:nvPicPr>
        <p:blipFill rotWithShape="1">
          <a:blip r:embed="rId3">
            <a:extLst>
              <a:ext uri="{BEBA8EAE-BF5A-486C-A8C5-ECC9F3942E4B}">
                <a14:imgProps xmlns:a14="http://schemas.microsoft.com/office/drawing/2010/main">
                  <a14:imgLayer r:embed="rId4">
                    <a14:imgEffect>
                      <a14:colorTemperature colorTemp="7900"/>
                    </a14:imgEffect>
                    <a14:imgEffect>
                      <a14:saturation sat="200000"/>
                    </a14:imgEffect>
                  </a14:imgLayer>
                </a14:imgProps>
              </a:ext>
            </a:extLst>
          </a:blip>
          <a:srcRect l="3944" r="7055" b="-1"/>
          <a:stretch/>
        </p:blipFill>
        <p:spPr>
          <a:xfrm>
            <a:off x="19" y="0"/>
            <a:ext cx="9143993" cy="6858000"/>
          </a:xfrm>
          <a:prstGeom prst="rect">
            <a:avLst/>
          </a:prstGeom>
        </p:spPr>
      </p:pic>
      <p:sp>
        <p:nvSpPr>
          <p:cNvPr id="2" name="テキスト ボックス 1">
            <a:extLst>
              <a:ext uri="{FF2B5EF4-FFF2-40B4-BE49-F238E27FC236}">
                <a16:creationId xmlns:a16="http://schemas.microsoft.com/office/drawing/2014/main" id="{792BEC31-4886-4BFE-A19B-D4AEF7A6D9FC}"/>
              </a:ext>
            </a:extLst>
          </p:cNvPr>
          <p:cNvSpPr txBox="1"/>
          <p:nvPr/>
        </p:nvSpPr>
        <p:spPr>
          <a:xfrm>
            <a:off x="3231477" y="5943543"/>
            <a:ext cx="5716779" cy="65928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ja-JP" altLang="en-US" sz="1700" cap="all" dirty="0">
                <a:solidFill>
                  <a:srgbClr val="FFFFFE"/>
                </a:solidFill>
                <a:latin typeface="+mj-lt"/>
                <a:ea typeface="+mj-ea"/>
                <a:cs typeface="+mj-cs"/>
              </a:rPr>
              <a:t>提供：北海道医療大学歯学部　口腔構造・機能発育学系小児歯科学分野　齊藤正人先生</a:t>
            </a:r>
          </a:p>
          <a:p>
            <a:pPr defTabSz="914400">
              <a:lnSpc>
                <a:spcPct val="90000"/>
              </a:lnSpc>
              <a:spcBef>
                <a:spcPct val="0"/>
              </a:spcBef>
              <a:spcAft>
                <a:spcPts val="600"/>
              </a:spcAft>
            </a:pPr>
            <a:endParaRPr lang="en-US" altLang="ja-JP" sz="1700" cap="all" dirty="0">
              <a:solidFill>
                <a:srgbClr val="FFFFFE"/>
              </a:solidFill>
              <a:latin typeface="+mj-lt"/>
              <a:ea typeface="+mj-ea"/>
              <a:cs typeface="+mj-cs"/>
            </a:endParaRPr>
          </a:p>
        </p:txBody>
      </p:sp>
    </p:spTree>
    <p:extLst>
      <p:ext uri="{BB962C8B-B14F-4D97-AF65-F5344CB8AC3E}">
        <p14:creationId xmlns:p14="http://schemas.microsoft.com/office/powerpoint/2010/main" val="1618220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84AC4725-43B2-430F-AEBF-582DD9D9B538}"/>
              </a:ext>
            </a:extLst>
          </p:cNvPr>
          <p:cNvPicPr>
            <a:picLocks noGrp="1" noChangeAspect="1"/>
          </p:cNvPicPr>
          <p:nvPr>
            <p:ph idx="4294967295"/>
          </p:nvPr>
        </p:nvPicPr>
        <p:blipFill>
          <a:blip r:embed="rId3"/>
          <a:stretch>
            <a:fillRect/>
          </a:stretch>
        </p:blipFill>
        <p:spPr>
          <a:xfrm>
            <a:off x="695646" y="1356322"/>
            <a:ext cx="4944439" cy="4941098"/>
          </a:xfrm>
          <a:prstGeom prst="rect">
            <a:avLst/>
          </a:prstGeom>
        </p:spPr>
      </p:pic>
      <p:sp>
        <p:nvSpPr>
          <p:cNvPr id="2" name="タイトル 1">
            <a:extLst>
              <a:ext uri="{FF2B5EF4-FFF2-40B4-BE49-F238E27FC236}">
                <a16:creationId xmlns:a16="http://schemas.microsoft.com/office/drawing/2014/main" id="{7ED90923-CBA6-4676-8EFF-7A54F43D0D3F}"/>
              </a:ext>
            </a:extLst>
          </p:cNvPr>
          <p:cNvSpPr>
            <a:spLocks noGrp="1"/>
          </p:cNvSpPr>
          <p:nvPr>
            <p:ph type="title" idx="4294967295"/>
          </p:nvPr>
        </p:nvSpPr>
        <p:spPr>
          <a:xfrm>
            <a:off x="561127" y="-206261"/>
            <a:ext cx="6572250" cy="1049338"/>
          </a:xfrm>
        </p:spPr>
        <p:txBody>
          <a:bodyPr vert="horz" lIns="91440" tIns="45720" rIns="91440" bIns="0" rtlCol="0" anchor="b">
            <a:normAutofit/>
          </a:bodyPr>
          <a:lstStyle/>
          <a:p>
            <a:pPr defTabSz="914400"/>
            <a:r>
              <a:rPr kumimoji="1" lang="ja-JP" altLang="en-US" sz="3100" b="1" dirty="0"/>
              <a:t>むし歯</a:t>
            </a:r>
            <a:r>
              <a:rPr lang="ja-JP" altLang="en-US" sz="3100" b="1" dirty="0"/>
              <a:t>の原因</a:t>
            </a:r>
            <a:endParaRPr kumimoji="1" lang="ja-JP" altLang="en-US" sz="3100" b="1" dirty="0"/>
          </a:p>
        </p:txBody>
      </p:sp>
      <p:pic>
        <p:nvPicPr>
          <p:cNvPr id="7" name="図 6" descr="菌類, 写真 が含まれている画像&#10;&#10;自動的に生成された説明">
            <a:extLst>
              <a:ext uri="{FF2B5EF4-FFF2-40B4-BE49-F238E27FC236}">
                <a16:creationId xmlns:a16="http://schemas.microsoft.com/office/drawing/2014/main" id="{A1131A31-3AF1-4F83-8C76-0DAB4429C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771" y="-1063"/>
            <a:ext cx="2853229" cy="2860380"/>
          </a:xfrm>
          <a:prstGeom prst="rect">
            <a:avLst/>
          </a:prstGeom>
        </p:spPr>
      </p:pic>
      <p:pic>
        <p:nvPicPr>
          <p:cNvPr id="6" name="図 5">
            <a:extLst>
              <a:ext uri="{FF2B5EF4-FFF2-40B4-BE49-F238E27FC236}">
                <a16:creationId xmlns:a16="http://schemas.microsoft.com/office/drawing/2014/main" id="{71441997-6390-49AB-A492-450E83A625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135" y="2736555"/>
            <a:ext cx="3122500" cy="3122500"/>
          </a:xfrm>
          <a:prstGeom prst="rect">
            <a:avLst/>
          </a:prstGeom>
        </p:spPr>
      </p:pic>
      <p:sp>
        <p:nvSpPr>
          <p:cNvPr id="3" name="テキスト ボックス 2">
            <a:extLst>
              <a:ext uri="{FF2B5EF4-FFF2-40B4-BE49-F238E27FC236}">
                <a16:creationId xmlns:a16="http://schemas.microsoft.com/office/drawing/2014/main" id="{7D55BA1E-836F-4353-9C53-01E76AE4FF0A}"/>
              </a:ext>
            </a:extLst>
          </p:cNvPr>
          <p:cNvSpPr txBox="1"/>
          <p:nvPr/>
        </p:nvSpPr>
        <p:spPr>
          <a:xfrm>
            <a:off x="3638436" y="6320505"/>
            <a:ext cx="1304925" cy="307777"/>
          </a:xfrm>
          <a:prstGeom prst="rect">
            <a:avLst/>
          </a:prstGeom>
          <a:noFill/>
        </p:spPr>
        <p:txBody>
          <a:bodyPr wrap="square" rtlCol="0">
            <a:spAutoFit/>
          </a:bodyPr>
          <a:lstStyle/>
          <a:p>
            <a:r>
              <a:rPr kumimoji="1" lang="ja-JP" altLang="en-US" sz="1400" dirty="0"/>
              <a:t>（きん）</a:t>
            </a:r>
          </a:p>
        </p:txBody>
      </p:sp>
      <p:sp>
        <p:nvSpPr>
          <p:cNvPr id="5" name="テキスト ボックス 4">
            <a:extLst>
              <a:ext uri="{FF2B5EF4-FFF2-40B4-BE49-F238E27FC236}">
                <a16:creationId xmlns:a16="http://schemas.microsoft.com/office/drawing/2014/main" id="{D342890F-B7E6-4EA9-A320-87CD72B8EB3D}"/>
              </a:ext>
            </a:extLst>
          </p:cNvPr>
          <p:cNvSpPr txBox="1"/>
          <p:nvPr/>
        </p:nvSpPr>
        <p:spPr>
          <a:xfrm>
            <a:off x="1659802" y="6305115"/>
            <a:ext cx="2092934" cy="276999"/>
          </a:xfrm>
          <a:prstGeom prst="rect">
            <a:avLst/>
          </a:prstGeom>
          <a:noFill/>
        </p:spPr>
        <p:txBody>
          <a:bodyPr wrap="square" rtlCol="0">
            <a:spAutoFit/>
          </a:bodyPr>
          <a:lstStyle/>
          <a:p>
            <a:r>
              <a:rPr kumimoji="1" lang="ja-JP" altLang="en-US" sz="1200" dirty="0"/>
              <a:t>（とうぶん）</a:t>
            </a:r>
          </a:p>
        </p:txBody>
      </p:sp>
      <p:cxnSp>
        <p:nvCxnSpPr>
          <p:cNvPr id="9" name="直線コネクタ 8">
            <a:extLst>
              <a:ext uri="{FF2B5EF4-FFF2-40B4-BE49-F238E27FC236}">
                <a16:creationId xmlns:a16="http://schemas.microsoft.com/office/drawing/2014/main" id="{278215E5-7134-4A99-9A4C-F1BF1358AEEE}"/>
              </a:ext>
            </a:extLst>
          </p:cNvPr>
          <p:cNvCxnSpPr/>
          <p:nvPr/>
        </p:nvCxnSpPr>
        <p:spPr>
          <a:xfrm>
            <a:off x="561127" y="890702"/>
            <a:ext cx="260556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8BF26F9-F92F-451D-9376-4D4E55D17E7E}"/>
              </a:ext>
            </a:extLst>
          </p:cNvPr>
          <p:cNvSpPr txBox="1"/>
          <p:nvPr/>
        </p:nvSpPr>
        <p:spPr>
          <a:xfrm>
            <a:off x="2629634" y="4415135"/>
            <a:ext cx="1123102" cy="461665"/>
          </a:xfrm>
          <a:prstGeom prst="rect">
            <a:avLst/>
          </a:prstGeom>
          <a:solidFill>
            <a:schemeClr val="bg1"/>
          </a:solidFill>
        </p:spPr>
        <p:txBody>
          <a:bodyPr wrap="square" rtlCol="0">
            <a:spAutoFit/>
          </a:bodyPr>
          <a:lstStyle/>
          <a:p>
            <a:r>
              <a:rPr kumimoji="1" lang="ja-JP" altLang="en-US" sz="2400" b="1" dirty="0"/>
              <a:t>むし歯</a:t>
            </a:r>
          </a:p>
        </p:txBody>
      </p:sp>
      <p:sp>
        <p:nvSpPr>
          <p:cNvPr id="11" name="テキスト ボックス 10">
            <a:extLst>
              <a:ext uri="{FF2B5EF4-FFF2-40B4-BE49-F238E27FC236}">
                <a16:creationId xmlns:a16="http://schemas.microsoft.com/office/drawing/2014/main" id="{4C2D0246-6D6A-402A-85D1-B3A69D1FE7A3}"/>
              </a:ext>
            </a:extLst>
          </p:cNvPr>
          <p:cNvSpPr txBox="1"/>
          <p:nvPr/>
        </p:nvSpPr>
        <p:spPr>
          <a:xfrm>
            <a:off x="1409699" y="1156938"/>
            <a:ext cx="1571625" cy="276999"/>
          </a:xfrm>
          <a:prstGeom prst="rect">
            <a:avLst/>
          </a:prstGeom>
          <a:noFill/>
        </p:spPr>
        <p:txBody>
          <a:bodyPr wrap="square" rtlCol="0">
            <a:spAutoFit/>
          </a:bodyPr>
          <a:lstStyle/>
          <a:p>
            <a:r>
              <a:rPr kumimoji="1" lang="ja-JP" altLang="en-US" sz="1200" dirty="0"/>
              <a:t>（しつ）</a:t>
            </a:r>
          </a:p>
        </p:txBody>
      </p:sp>
      <p:sp>
        <p:nvSpPr>
          <p:cNvPr id="12" name="テキスト ボックス 11">
            <a:extLst>
              <a:ext uri="{FF2B5EF4-FFF2-40B4-BE49-F238E27FC236}">
                <a16:creationId xmlns:a16="http://schemas.microsoft.com/office/drawing/2014/main" id="{7800D4DB-6D71-4E59-9C32-0DE8C9F381E0}"/>
              </a:ext>
            </a:extLst>
          </p:cNvPr>
          <p:cNvSpPr txBox="1"/>
          <p:nvPr/>
        </p:nvSpPr>
        <p:spPr>
          <a:xfrm>
            <a:off x="4572000" y="1152128"/>
            <a:ext cx="1571625" cy="276999"/>
          </a:xfrm>
          <a:prstGeom prst="rect">
            <a:avLst/>
          </a:prstGeom>
          <a:noFill/>
        </p:spPr>
        <p:txBody>
          <a:bodyPr wrap="square" rtlCol="0">
            <a:spAutoFit/>
          </a:bodyPr>
          <a:lstStyle/>
          <a:p>
            <a:r>
              <a:rPr kumimoji="1" lang="ja-JP" altLang="en-US" sz="1200" dirty="0"/>
              <a:t>（じかん）</a:t>
            </a:r>
          </a:p>
        </p:txBody>
      </p:sp>
    </p:spTree>
    <p:extLst>
      <p:ext uri="{BB962C8B-B14F-4D97-AF65-F5344CB8AC3E}">
        <p14:creationId xmlns:p14="http://schemas.microsoft.com/office/powerpoint/2010/main" val="2149029754"/>
      </p:ext>
    </p:extLst>
  </p:cSld>
  <p:clrMapOvr>
    <a:masterClrMapping/>
  </p:clrMapOvr>
</p:sld>
</file>

<file path=ppt/theme/theme1.xml><?xml version="1.0" encoding="utf-8"?>
<a:theme xmlns:a="http://schemas.openxmlformats.org/drawingml/2006/main" name="ギャラリー">
  <a:themeElements>
    <a:clrScheme name="ギャラリー">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ギャラリー">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ギャラリー">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1_ギャラリー">
  <a:themeElements>
    <a:clrScheme name="ギャラリー">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ギャラリー">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ギャラリー">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A4329EF-D8DE-4893-B9FD-3FC8344285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5181</Words>
  <Application>Microsoft Office PowerPoint</Application>
  <PresentationFormat>画面に合わせる (4:3)</PresentationFormat>
  <Paragraphs>417</Paragraphs>
  <Slides>59</Slides>
  <Notes>57</Notes>
  <HiddenSlides>0</HiddenSlides>
  <MMClips>2</MMClips>
  <ScaleCrop>false</ScaleCrop>
  <HeadingPairs>
    <vt:vector size="8" baseType="variant">
      <vt:variant>
        <vt:lpstr>使用されているフォント</vt:lpstr>
      </vt:variant>
      <vt:variant>
        <vt:i4>5</vt:i4>
      </vt:variant>
      <vt:variant>
        <vt:lpstr>テーマ</vt:lpstr>
      </vt:variant>
      <vt:variant>
        <vt:i4>2</vt:i4>
      </vt:variant>
      <vt:variant>
        <vt:lpstr>埋め込まれた OLE サーバー</vt:lpstr>
      </vt:variant>
      <vt:variant>
        <vt:i4>1</vt:i4>
      </vt:variant>
      <vt:variant>
        <vt:lpstr>スライド タイトル</vt:lpstr>
      </vt:variant>
      <vt:variant>
        <vt:i4>59</vt:i4>
      </vt:variant>
    </vt:vector>
  </HeadingPairs>
  <TitlesOfParts>
    <vt:vector size="67" baseType="lpstr">
      <vt:lpstr>AR Pゴシック体S</vt:lpstr>
      <vt:lpstr>HGP創英角ﾎﾟｯﾌﾟ体</vt:lpstr>
      <vt:lpstr>Arial</vt:lpstr>
      <vt:lpstr>Calibri</vt:lpstr>
      <vt:lpstr>Gill Sans MT</vt:lpstr>
      <vt:lpstr>ギャラリー</vt:lpstr>
      <vt:lpstr>1_ギャラリー</vt:lpstr>
      <vt:lpstr>Acrobat Document</vt:lpstr>
      <vt:lpstr>めざせ　よい歯の元気っ子  　　　　　　　小学校編</vt:lpstr>
      <vt:lpstr>口の中を観察してみよう</vt:lpstr>
      <vt:lpstr>PowerPoint プレゼンテーション</vt:lpstr>
      <vt:lpstr>PowerPoint プレゼンテーション</vt:lpstr>
      <vt:lpstr>PowerPoint プレゼンテーション</vt:lpstr>
      <vt:lpstr>PowerPoint プレゼンテーション</vt:lpstr>
      <vt:lpstr>歯と口の役割を知る</vt:lpstr>
      <vt:lpstr>PowerPoint プレゼンテーション</vt:lpstr>
      <vt:lpstr>むし歯の原因</vt:lpstr>
      <vt:lpstr>むし歯の進行</vt:lpstr>
      <vt:lpstr>むし歯にならないためには</vt:lpstr>
      <vt:lpstr>むし歯になりにくいおやつの食べ方</vt:lpstr>
      <vt:lpstr>むし歯になりやすいのみもの </vt:lpstr>
      <vt:lpstr>むし歯になりにくいのみもの </vt:lpstr>
      <vt:lpstr>歯みがき</vt:lpstr>
      <vt:lpstr>歯みがき剤（粉）について</vt:lpstr>
      <vt:lpstr>みがき方のいろいろ</vt:lpstr>
      <vt:lpstr>PowerPoint プレゼンテーション</vt:lpstr>
      <vt:lpstr>PowerPoint プレゼンテーション</vt:lpstr>
      <vt:lpstr>小臼歯のみがき方</vt:lpstr>
      <vt:lpstr>歯みがきしてみましょう</vt:lpstr>
      <vt:lpstr>歯肉炎について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歯肉炎から歯周病になる </vt:lpstr>
      <vt:lpstr>歯周病と関係がある病気</vt:lpstr>
      <vt:lpstr>歯肉炎の予防方法</vt:lpstr>
      <vt:lpstr>PowerPoint プレゼンテーション</vt:lpstr>
      <vt:lpstr>丈夫な歯を作る生活</vt:lpstr>
      <vt:lpstr>毎食後と寝る前の歯みがきは大切</vt:lpstr>
      <vt:lpstr>PowerPoint プレゼンテーション</vt:lpstr>
      <vt:lpstr>PowerPoint プレゼンテーション</vt:lpstr>
      <vt:lpstr>PowerPoint プレゼンテーション</vt:lpstr>
      <vt:lpstr>お口と歯を守ろう　マウスガード</vt:lpstr>
      <vt:lpstr>定期検診の重要性</vt:lpstr>
      <vt:lpstr>最後に 毎日、きちんと歯みがきをしましょう。 </vt:lpstr>
      <vt:lpstr>むし歯クイズ</vt:lpstr>
      <vt:lpstr>あまいものをたべなければむし歯にならない </vt:lpstr>
      <vt:lpstr>おやつはいちどにたくさん食べるよりすこしずつこわけにして食べるほうがむし歯になりにくい</vt:lpstr>
      <vt:lpstr>うまれたばかりの赤ちゃんにはむし歯菌がいない</vt:lpstr>
      <vt:lpstr>毎日歯みがきをしているだけで、 ぜったいにむし歯はできない</vt:lpstr>
      <vt:lpstr>だ液が多いとむし歯になりやすい</vt:lpstr>
      <vt:lpstr>大人も子どももむし歯のなりやすさは変わらない</vt:lpstr>
      <vt:lpstr>むし歯の全くない人やどんなにじょうぶな歯の人も毎日少しずつ歯は溶けている</vt:lpstr>
      <vt:lpstr>同じ人の口の中でも、むし歯の出来やすいところと出来にくいところがある</vt:lpstr>
      <vt:lpstr>歯ブラシクイズ</vt:lpstr>
      <vt:lpstr>歯ブラシは毛先が開いたら交換する</vt:lpstr>
      <vt:lpstr>力いっぱいみがくと歯の汚れはよく落ちる</vt:lpstr>
      <vt:lpstr>歯みがき剤（粉）をつけて歯みがきした後はよくすすいだほうが良い</vt:lpstr>
      <vt:lpstr>歯ぐきから血が出たら歯みがきはやめたほうが良い</vt:lpstr>
      <vt:lpstr>歯のつけ根の部分は歯ブラシのブラシのわき（ブラシの両側の列）の部分を使うとみがきやすい</vt:lpstr>
      <vt:lpstr>歯ブラシはしっかりにぎってみがくと良い </vt:lpstr>
      <vt:lpstr>寝る前の歯みがきをしないとむし歯になりやすい </vt:lpstr>
      <vt:lpstr>みがき残ししやすい場所は、むし歯になりやすい場所である</vt:lpstr>
      <vt:lpstr>歯のすき間の汚れを落とすのは歯ブラシだけでじゅうぶんである</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2019-09-20T09:16:31Z</dcterms:created>
  <dcterms:modified xsi:type="dcterms:W3CDTF">2020-02-19T09:09:50Z</dcterms:modified>
</cp:coreProperties>
</file>